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5"/>
  </p:notesMasterIdLst>
  <p:sldIdLst>
    <p:sldId id="256" r:id="rId2"/>
    <p:sldId id="257" r:id="rId3"/>
    <p:sldId id="258" r:id="rId4"/>
    <p:sldId id="259" r:id="rId5"/>
    <p:sldId id="260" r:id="rId6"/>
    <p:sldId id="261" r:id="rId7"/>
    <p:sldId id="262" r:id="rId8"/>
    <p:sldId id="263" r:id="rId9"/>
    <p:sldId id="265" r:id="rId10"/>
    <p:sldId id="266" r:id="rId11"/>
    <p:sldId id="267" r:id="rId12"/>
    <p:sldId id="268" r:id="rId13"/>
    <p:sldId id="269" r:id="rId14"/>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60" d="100"/>
          <a:sy n="60" d="100"/>
        </p:scale>
        <p:origin x="660"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565520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png"/><Relationship Id="rId7"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1.png"/><Relationship Id="rId7"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91718">
              <a:alpha val="75000"/>
            </a:srgbClr>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864037" y="1798201"/>
            <a:ext cx="7415927" cy="1892618"/>
          </a:xfrm>
          <a:prstGeom prst="rect">
            <a:avLst/>
          </a:prstGeom>
          <a:noFill/>
          <a:ln/>
        </p:spPr>
        <p:txBody>
          <a:bodyPr wrap="square" rtlCol="0" anchor="t"/>
          <a:lstStyle/>
          <a:p>
            <a:pPr marL="0" indent="0">
              <a:lnSpc>
                <a:spcPts val="7452"/>
              </a:lnSpc>
              <a:buNone/>
            </a:pPr>
            <a:r>
              <a:rPr lang="en-US" sz="5962" dirty="0">
                <a:solidFill>
                  <a:srgbClr val="FFFFFF"/>
                </a:solidFill>
                <a:latin typeface="Barlow" pitchFamily="34" charset="0"/>
                <a:ea typeface="Barlow" pitchFamily="34" charset="-122"/>
                <a:cs typeface="Barlow" pitchFamily="34" charset="-120"/>
              </a:rPr>
              <a:t>The Landscape of Artificial Intelligence</a:t>
            </a:r>
            <a:endParaRPr lang="en-US" sz="5962" dirty="0"/>
          </a:p>
        </p:txBody>
      </p:sp>
      <p:sp>
        <p:nvSpPr>
          <p:cNvPr id="6" name="Text 2"/>
          <p:cNvSpPr/>
          <p:nvPr/>
        </p:nvSpPr>
        <p:spPr>
          <a:xfrm>
            <a:off x="864037" y="4061103"/>
            <a:ext cx="7415927" cy="2370296"/>
          </a:xfrm>
          <a:prstGeom prst="rect">
            <a:avLst/>
          </a:prstGeom>
          <a:noFill/>
          <a:ln/>
        </p:spPr>
        <p:txBody>
          <a:bodyPr wrap="square" rtlCol="0" anchor="t"/>
          <a:lstStyle/>
          <a:p>
            <a:pPr marL="0" indent="0">
              <a:lnSpc>
                <a:spcPts val="3110"/>
              </a:lnSpc>
              <a:buNone/>
            </a:pPr>
            <a:r>
              <a:rPr lang="en-US" sz="1944" dirty="0">
                <a:solidFill>
                  <a:srgbClr val="E5E0DF"/>
                </a:solidFill>
                <a:latin typeface="Barlow" pitchFamily="34" charset="0"/>
                <a:ea typeface="Barlow" pitchFamily="34" charset="-122"/>
                <a:cs typeface="Barlow" pitchFamily="34" charset="-120"/>
              </a:rPr>
              <a:t>Artificial intelligence (AI) has become a ubiquitous force in today's world, reshaping industries and revolutionizing how we live, work, and interact with technology. But what exactly is AI, and how does it differ from its various subfields? This presentation explores the multifaceted world of AI, from its core concepts to its cutting-edge applications.</a:t>
            </a:r>
            <a:endParaRPr lang="en-US" sz="1944"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91718">
              <a:alpha val="75000"/>
            </a:srgbClr>
          </a:solidFill>
          <a:ln/>
        </p:spPr>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sp>
        <p:nvSpPr>
          <p:cNvPr id="5" name="Text 1"/>
          <p:cNvSpPr/>
          <p:nvPr/>
        </p:nvSpPr>
        <p:spPr>
          <a:xfrm>
            <a:off x="6091238" y="1262420"/>
            <a:ext cx="6970038" cy="480060"/>
          </a:xfrm>
          <a:prstGeom prst="rect">
            <a:avLst/>
          </a:prstGeom>
          <a:noFill/>
          <a:ln/>
        </p:spPr>
        <p:txBody>
          <a:bodyPr wrap="none" rtlCol="0" anchor="t"/>
          <a:lstStyle/>
          <a:p>
            <a:pPr marL="0" indent="0">
              <a:lnSpc>
                <a:spcPts val="3780"/>
              </a:lnSpc>
              <a:buNone/>
            </a:pPr>
            <a:r>
              <a:rPr lang="en-US" sz="3024" dirty="0">
                <a:solidFill>
                  <a:srgbClr val="FFFFFF"/>
                </a:solidFill>
                <a:latin typeface="Barlow" pitchFamily="34" charset="0"/>
                <a:ea typeface="Barlow" pitchFamily="34" charset="-122"/>
                <a:cs typeface="Barlow" pitchFamily="34" charset="-120"/>
              </a:rPr>
              <a:t>Transformers: The Architecture of Choice</a:t>
            </a:r>
            <a:endParaRPr lang="en-US" sz="3024" dirty="0"/>
          </a:p>
        </p:txBody>
      </p:sp>
      <p:sp>
        <p:nvSpPr>
          <p:cNvPr id="6" name="Text 2"/>
          <p:cNvSpPr/>
          <p:nvPr/>
        </p:nvSpPr>
        <p:spPr>
          <a:xfrm>
            <a:off x="6091238" y="2001679"/>
            <a:ext cx="7934325" cy="829747"/>
          </a:xfrm>
          <a:prstGeom prst="rect">
            <a:avLst/>
          </a:prstGeom>
          <a:noFill/>
          <a:ln/>
        </p:spPr>
        <p:txBody>
          <a:bodyPr wrap="square" rtlCol="0" anchor="t"/>
          <a:lstStyle/>
          <a:p>
            <a:pPr marL="0" indent="0">
              <a:lnSpc>
                <a:spcPts val="2177"/>
              </a:lnSpc>
              <a:buNone/>
            </a:pPr>
            <a:r>
              <a:rPr lang="en-US" sz="1361" dirty="0">
                <a:solidFill>
                  <a:srgbClr val="E5E0DF"/>
                </a:solidFill>
                <a:latin typeface="Barlow" pitchFamily="34" charset="0"/>
                <a:ea typeface="Barlow" pitchFamily="34" charset="-122"/>
                <a:cs typeface="Barlow" pitchFamily="34" charset="-120"/>
              </a:rPr>
              <a:t>Transformers are a type of neural network that have revolutionized Natural Language Processing (NLP). They utilize self-attention mechanisms, allowing the model to understand long-range dependencies in data.</a:t>
            </a:r>
            <a:endParaRPr lang="en-US" sz="1361" dirty="0"/>
          </a:p>
        </p:txBody>
      </p:sp>
      <p:sp>
        <p:nvSpPr>
          <p:cNvPr id="7" name="Shape 3"/>
          <p:cNvSpPr/>
          <p:nvPr/>
        </p:nvSpPr>
        <p:spPr>
          <a:xfrm>
            <a:off x="6091238" y="3220045"/>
            <a:ext cx="388739" cy="388739"/>
          </a:xfrm>
          <a:prstGeom prst="roundRect">
            <a:avLst>
              <a:gd name="adj" fmla="val 18672"/>
            </a:avLst>
          </a:prstGeom>
          <a:solidFill>
            <a:srgbClr val="790709"/>
          </a:solidFill>
          <a:ln w="7620">
            <a:solidFill>
              <a:srgbClr val="922022"/>
            </a:solidFill>
            <a:prstDash val="solid"/>
          </a:ln>
        </p:spPr>
      </p:sp>
      <p:sp>
        <p:nvSpPr>
          <p:cNvPr id="8" name="Text 4"/>
          <p:cNvSpPr/>
          <p:nvPr/>
        </p:nvSpPr>
        <p:spPr>
          <a:xfrm>
            <a:off x="6244947" y="3299222"/>
            <a:ext cx="81201" cy="230386"/>
          </a:xfrm>
          <a:prstGeom prst="rect">
            <a:avLst/>
          </a:prstGeom>
          <a:noFill/>
          <a:ln/>
        </p:spPr>
        <p:txBody>
          <a:bodyPr wrap="none" rtlCol="0" anchor="t"/>
          <a:lstStyle/>
          <a:p>
            <a:pPr marL="0" indent="0" algn="ctr">
              <a:lnSpc>
                <a:spcPts val="1814"/>
              </a:lnSpc>
              <a:buNone/>
            </a:pPr>
            <a:r>
              <a:rPr lang="en-US" sz="1814" dirty="0">
                <a:solidFill>
                  <a:srgbClr val="E5E0DF"/>
                </a:solidFill>
                <a:latin typeface="Barlow" pitchFamily="34" charset="0"/>
                <a:ea typeface="Barlow" pitchFamily="34" charset="-122"/>
                <a:cs typeface="Barlow" pitchFamily="34" charset="-120"/>
              </a:rPr>
              <a:t>1</a:t>
            </a:r>
            <a:endParaRPr lang="en-US" sz="1814" dirty="0"/>
          </a:p>
        </p:txBody>
      </p:sp>
      <p:sp>
        <p:nvSpPr>
          <p:cNvPr id="9" name="Text 5"/>
          <p:cNvSpPr/>
          <p:nvPr/>
        </p:nvSpPr>
        <p:spPr>
          <a:xfrm>
            <a:off x="6652736" y="3220045"/>
            <a:ext cx="1920240" cy="240030"/>
          </a:xfrm>
          <a:prstGeom prst="rect">
            <a:avLst/>
          </a:prstGeom>
          <a:noFill/>
          <a:ln/>
        </p:spPr>
        <p:txBody>
          <a:bodyPr wrap="none" rtlCol="0" anchor="t"/>
          <a:lstStyle/>
          <a:p>
            <a:pPr marL="0" indent="0">
              <a:lnSpc>
                <a:spcPts val="1890"/>
              </a:lnSpc>
              <a:buNone/>
            </a:pPr>
            <a:r>
              <a:rPr lang="en-US" sz="1512" dirty="0">
                <a:solidFill>
                  <a:srgbClr val="E5E0DF"/>
                </a:solidFill>
                <a:latin typeface="Barlow" pitchFamily="34" charset="0"/>
                <a:ea typeface="Barlow" pitchFamily="34" charset="-122"/>
                <a:cs typeface="Barlow" pitchFamily="34" charset="-120"/>
              </a:rPr>
              <a:t>Transformers</a:t>
            </a:r>
            <a:endParaRPr lang="en-US" sz="1512" dirty="0"/>
          </a:p>
        </p:txBody>
      </p:sp>
      <p:sp>
        <p:nvSpPr>
          <p:cNvPr id="10" name="Text 6"/>
          <p:cNvSpPr/>
          <p:nvPr/>
        </p:nvSpPr>
        <p:spPr>
          <a:xfrm>
            <a:off x="6652736" y="3563660"/>
            <a:ext cx="3319343" cy="1106329"/>
          </a:xfrm>
          <a:prstGeom prst="rect">
            <a:avLst/>
          </a:prstGeom>
          <a:noFill/>
          <a:ln/>
        </p:spPr>
        <p:txBody>
          <a:bodyPr wrap="square" rtlCol="0" anchor="t"/>
          <a:lstStyle/>
          <a:p>
            <a:pPr marL="0" indent="0">
              <a:lnSpc>
                <a:spcPts val="2177"/>
              </a:lnSpc>
              <a:buNone/>
            </a:pPr>
            <a:r>
              <a:rPr lang="en-US" sz="1361" dirty="0">
                <a:solidFill>
                  <a:srgbClr val="E5E0DF"/>
                </a:solidFill>
                <a:latin typeface="Barlow" pitchFamily="34" charset="0"/>
                <a:ea typeface="Barlow" pitchFamily="34" charset="-122"/>
                <a:cs typeface="Barlow" pitchFamily="34" charset="-120"/>
              </a:rPr>
              <a:t>Transformers have become the dominant architecture for language models, surpassing traditional recurrent neural networks (RNNs) in many NLP tasks.</a:t>
            </a:r>
            <a:endParaRPr lang="en-US" sz="1361" dirty="0"/>
          </a:p>
        </p:txBody>
      </p:sp>
      <p:sp>
        <p:nvSpPr>
          <p:cNvPr id="11" name="Shape 7"/>
          <p:cNvSpPr/>
          <p:nvPr/>
        </p:nvSpPr>
        <p:spPr>
          <a:xfrm>
            <a:off x="10144839" y="3220045"/>
            <a:ext cx="388739" cy="388739"/>
          </a:xfrm>
          <a:prstGeom prst="roundRect">
            <a:avLst>
              <a:gd name="adj" fmla="val 18672"/>
            </a:avLst>
          </a:prstGeom>
          <a:solidFill>
            <a:srgbClr val="790709"/>
          </a:solidFill>
          <a:ln w="7620">
            <a:solidFill>
              <a:srgbClr val="922022"/>
            </a:solidFill>
            <a:prstDash val="solid"/>
          </a:ln>
        </p:spPr>
      </p:sp>
      <p:sp>
        <p:nvSpPr>
          <p:cNvPr id="12" name="Text 8"/>
          <p:cNvSpPr/>
          <p:nvPr/>
        </p:nvSpPr>
        <p:spPr>
          <a:xfrm>
            <a:off x="10276523" y="3299222"/>
            <a:ext cx="125373" cy="230386"/>
          </a:xfrm>
          <a:prstGeom prst="rect">
            <a:avLst/>
          </a:prstGeom>
          <a:noFill/>
          <a:ln/>
        </p:spPr>
        <p:txBody>
          <a:bodyPr wrap="none" rtlCol="0" anchor="t"/>
          <a:lstStyle/>
          <a:p>
            <a:pPr marL="0" indent="0" algn="ctr">
              <a:lnSpc>
                <a:spcPts val="1814"/>
              </a:lnSpc>
              <a:buNone/>
            </a:pPr>
            <a:r>
              <a:rPr lang="en-US" sz="1814" dirty="0">
                <a:solidFill>
                  <a:srgbClr val="E5E0DF"/>
                </a:solidFill>
                <a:latin typeface="Barlow" pitchFamily="34" charset="0"/>
                <a:ea typeface="Barlow" pitchFamily="34" charset="-122"/>
                <a:cs typeface="Barlow" pitchFamily="34" charset="-120"/>
              </a:rPr>
              <a:t>2</a:t>
            </a:r>
            <a:endParaRPr lang="en-US" sz="1814" dirty="0"/>
          </a:p>
        </p:txBody>
      </p:sp>
      <p:sp>
        <p:nvSpPr>
          <p:cNvPr id="13" name="Text 9"/>
          <p:cNvSpPr/>
          <p:nvPr/>
        </p:nvSpPr>
        <p:spPr>
          <a:xfrm>
            <a:off x="10706338" y="3220045"/>
            <a:ext cx="3319343" cy="480060"/>
          </a:xfrm>
          <a:prstGeom prst="rect">
            <a:avLst/>
          </a:prstGeom>
          <a:noFill/>
          <a:ln/>
        </p:spPr>
        <p:txBody>
          <a:bodyPr wrap="square" rtlCol="0" anchor="t"/>
          <a:lstStyle/>
          <a:p>
            <a:pPr marL="0" indent="0">
              <a:lnSpc>
                <a:spcPts val="1890"/>
              </a:lnSpc>
              <a:buNone/>
            </a:pPr>
            <a:r>
              <a:rPr lang="en-US" sz="1512" dirty="0">
                <a:solidFill>
                  <a:srgbClr val="E5E0DF"/>
                </a:solidFill>
                <a:latin typeface="Barlow" pitchFamily="34" charset="0"/>
                <a:ea typeface="Barlow" pitchFamily="34" charset="-122"/>
                <a:cs typeface="Barlow" pitchFamily="34" charset="-120"/>
              </a:rPr>
              <a:t>Generative Adversarial Networks (GANs)</a:t>
            </a:r>
            <a:endParaRPr lang="en-US" sz="1512" dirty="0"/>
          </a:p>
        </p:txBody>
      </p:sp>
      <p:sp>
        <p:nvSpPr>
          <p:cNvPr id="14" name="Text 10"/>
          <p:cNvSpPr/>
          <p:nvPr/>
        </p:nvSpPr>
        <p:spPr>
          <a:xfrm>
            <a:off x="10706338" y="3803690"/>
            <a:ext cx="3319343" cy="1106329"/>
          </a:xfrm>
          <a:prstGeom prst="rect">
            <a:avLst/>
          </a:prstGeom>
          <a:noFill/>
          <a:ln/>
        </p:spPr>
        <p:txBody>
          <a:bodyPr wrap="square" rtlCol="0" anchor="t"/>
          <a:lstStyle/>
          <a:p>
            <a:pPr marL="0" indent="0">
              <a:lnSpc>
                <a:spcPts val="2177"/>
              </a:lnSpc>
              <a:buNone/>
            </a:pPr>
            <a:r>
              <a:rPr lang="en-US" sz="1361" dirty="0">
                <a:solidFill>
                  <a:srgbClr val="E5E0DF"/>
                </a:solidFill>
                <a:latin typeface="Barlow" pitchFamily="34" charset="0"/>
                <a:ea typeface="Barlow" pitchFamily="34" charset="-122"/>
                <a:cs typeface="Barlow" pitchFamily="34" charset="-120"/>
              </a:rPr>
              <a:t>GANs are a powerful tool for generating realistic images, audio, and other types of data. They consist of two competing networks: a generator and a discriminator.</a:t>
            </a:r>
            <a:endParaRPr lang="en-US" sz="1361" dirty="0"/>
          </a:p>
        </p:txBody>
      </p:sp>
      <p:sp>
        <p:nvSpPr>
          <p:cNvPr id="15" name="Shape 11"/>
          <p:cNvSpPr/>
          <p:nvPr/>
        </p:nvSpPr>
        <p:spPr>
          <a:xfrm>
            <a:off x="6091238" y="5277088"/>
            <a:ext cx="388739" cy="388739"/>
          </a:xfrm>
          <a:prstGeom prst="roundRect">
            <a:avLst>
              <a:gd name="adj" fmla="val 18672"/>
            </a:avLst>
          </a:prstGeom>
          <a:solidFill>
            <a:srgbClr val="790709"/>
          </a:solidFill>
          <a:ln w="7620">
            <a:solidFill>
              <a:srgbClr val="922022"/>
            </a:solidFill>
            <a:prstDash val="solid"/>
          </a:ln>
        </p:spPr>
      </p:sp>
      <p:sp>
        <p:nvSpPr>
          <p:cNvPr id="16" name="Text 12"/>
          <p:cNvSpPr/>
          <p:nvPr/>
        </p:nvSpPr>
        <p:spPr>
          <a:xfrm>
            <a:off x="6225183" y="5356265"/>
            <a:ext cx="120729" cy="230386"/>
          </a:xfrm>
          <a:prstGeom prst="rect">
            <a:avLst/>
          </a:prstGeom>
          <a:noFill/>
          <a:ln/>
        </p:spPr>
        <p:txBody>
          <a:bodyPr wrap="none" rtlCol="0" anchor="t"/>
          <a:lstStyle/>
          <a:p>
            <a:pPr marL="0" indent="0" algn="ctr">
              <a:lnSpc>
                <a:spcPts val="1814"/>
              </a:lnSpc>
              <a:buNone/>
            </a:pPr>
            <a:r>
              <a:rPr lang="en-US" sz="1814" dirty="0">
                <a:solidFill>
                  <a:srgbClr val="E5E0DF"/>
                </a:solidFill>
                <a:latin typeface="Barlow" pitchFamily="34" charset="0"/>
                <a:ea typeface="Barlow" pitchFamily="34" charset="-122"/>
                <a:cs typeface="Barlow" pitchFamily="34" charset="-120"/>
              </a:rPr>
              <a:t>3</a:t>
            </a:r>
            <a:endParaRPr lang="en-US" sz="1814" dirty="0"/>
          </a:p>
        </p:txBody>
      </p:sp>
      <p:sp>
        <p:nvSpPr>
          <p:cNvPr id="17" name="Text 13"/>
          <p:cNvSpPr/>
          <p:nvPr/>
        </p:nvSpPr>
        <p:spPr>
          <a:xfrm>
            <a:off x="6652736" y="5277088"/>
            <a:ext cx="2696289" cy="240030"/>
          </a:xfrm>
          <a:prstGeom prst="rect">
            <a:avLst/>
          </a:prstGeom>
          <a:noFill/>
          <a:ln/>
        </p:spPr>
        <p:txBody>
          <a:bodyPr wrap="none" rtlCol="0" anchor="t"/>
          <a:lstStyle/>
          <a:p>
            <a:pPr marL="0" indent="0">
              <a:lnSpc>
                <a:spcPts val="1890"/>
              </a:lnSpc>
              <a:buNone/>
            </a:pPr>
            <a:r>
              <a:rPr lang="en-US" sz="1512" dirty="0">
                <a:solidFill>
                  <a:srgbClr val="E5E0DF"/>
                </a:solidFill>
                <a:latin typeface="Barlow" pitchFamily="34" charset="0"/>
                <a:ea typeface="Barlow" pitchFamily="34" charset="-122"/>
                <a:cs typeface="Barlow" pitchFamily="34" charset="-120"/>
              </a:rPr>
              <a:t>Variational Autoencoders (VAEs)</a:t>
            </a:r>
            <a:endParaRPr lang="en-US" sz="1512" dirty="0"/>
          </a:p>
        </p:txBody>
      </p:sp>
      <p:sp>
        <p:nvSpPr>
          <p:cNvPr id="18" name="Text 14"/>
          <p:cNvSpPr/>
          <p:nvPr/>
        </p:nvSpPr>
        <p:spPr>
          <a:xfrm>
            <a:off x="6652736" y="5620703"/>
            <a:ext cx="3319343" cy="1106329"/>
          </a:xfrm>
          <a:prstGeom prst="rect">
            <a:avLst/>
          </a:prstGeom>
          <a:noFill/>
          <a:ln/>
        </p:spPr>
        <p:txBody>
          <a:bodyPr wrap="square" rtlCol="0" anchor="t"/>
          <a:lstStyle/>
          <a:p>
            <a:pPr marL="0" indent="0">
              <a:lnSpc>
                <a:spcPts val="2177"/>
              </a:lnSpc>
              <a:buNone/>
            </a:pPr>
            <a:r>
              <a:rPr lang="en-US" sz="1361" dirty="0">
                <a:solidFill>
                  <a:srgbClr val="E5E0DF"/>
                </a:solidFill>
                <a:latin typeface="Barlow" pitchFamily="34" charset="0"/>
                <a:ea typeface="Barlow" pitchFamily="34" charset="-122"/>
                <a:cs typeface="Barlow" pitchFamily="34" charset="-120"/>
              </a:rPr>
              <a:t>VAEs are a type of generative model that learns a latent representation of the input data. They are often used for data compression and generation.</a:t>
            </a:r>
            <a:endParaRPr lang="en-US" sz="1361" dirty="0"/>
          </a:p>
        </p:txBody>
      </p:sp>
      <p:sp>
        <p:nvSpPr>
          <p:cNvPr id="19" name="Shape 15"/>
          <p:cNvSpPr/>
          <p:nvPr/>
        </p:nvSpPr>
        <p:spPr>
          <a:xfrm>
            <a:off x="10144839" y="5277088"/>
            <a:ext cx="388739" cy="388739"/>
          </a:xfrm>
          <a:prstGeom prst="roundRect">
            <a:avLst>
              <a:gd name="adj" fmla="val 18672"/>
            </a:avLst>
          </a:prstGeom>
          <a:solidFill>
            <a:srgbClr val="790709"/>
          </a:solidFill>
          <a:ln w="7620">
            <a:solidFill>
              <a:srgbClr val="922022"/>
            </a:solidFill>
            <a:prstDash val="solid"/>
          </a:ln>
        </p:spPr>
      </p:sp>
      <p:sp>
        <p:nvSpPr>
          <p:cNvPr id="20" name="Text 16"/>
          <p:cNvSpPr/>
          <p:nvPr/>
        </p:nvSpPr>
        <p:spPr>
          <a:xfrm>
            <a:off x="10273546" y="5356265"/>
            <a:ext cx="131326" cy="230386"/>
          </a:xfrm>
          <a:prstGeom prst="rect">
            <a:avLst/>
          </a:prstGeom>
          <a:noFill/>
          <a:ln/>
        </p:spPr>
        <p:txBody>
          <a:bodyPr wrap="none" rtlCol="0" anchor="t"/>
          <a:lstStyle/>
          <a:p>
            <a:pPr marL="0" indent="0" algn="ctr">
              <a:lnSpc>
                <a:spcPts val="1814"/>
              </a:lnSpc>
              <a:buNone/>
            </a:pPr>
            <a:r>
              <a:rPr lang="en-US" sz="1814" dirty="0">
                <a:solidFill>
                  <a:srgbClr val="E5E0DF"/>
                </a:solidFill>
                <a:latin typeface="Barlow" pitchFamily="34" charset="0"/>
                <a:ea typeface="Barlow" pitchFamily="34" charset="-122"/>
                <a:cs typeface="Barlow" pitchFamily="34" charset="-120"/>
              </a:rPr>
              <a:t>4</a:t>
            </a:r>
            <a:endParaRPr lang="en-US" sz="1814" dirty="0"/>
          </a:p>
        </p:txBody>
      </p:sp>
      <p:sp>
        <p:nvSpPr>
          <p:cNvPr id="21" name="Text 17"/>
          <p:cNvSpPr/>
          <p:nvPr/>
        </p:nvSpPr>
        <p:spPr>
          <a:xfrm>
            <a:off x="10706338" y="5277088"/>
            <a:ext cx="3319343" cy="480060"/>
          </a:xfrm>
          <a:prstGeom prst="rect">
            <a:avLst/>
          </a:prstGeom>
          <a:noFill/>
          <a:ln/>
        </p:spPr>
        <p:txBody>
          <a:bodyPr wrap="square" rtlCol="0" anchor="t"/>
          <a:lstStyle/>
          <a:p>
            <a:pPr marL="0" indent="0">
              <a:lnSpc>
                <a:spcPts val="1890"/>
              </a:lnSpc>
              <a:buNone/>
            </a:pPr>
            <a:r>
              <a:rPr lang="en-US" sz="1512" dirty="0">
                <a:solidFill>
                  <a:srgbClr val="E5E0DF"/>
                </a:solidFill>
                <a:latin typeface="Barlow" pitchFamily="34" charset="0"/>
                <a:ea typeface="Barlow" pitchFamily="34" charset="-122"/>
                <a:cs typeface="Barlow" pitchFamily="34" charset="-120"/>
              </a:rPr>
              <a:t>Long Short-Term Memory (LSTM) Networks</a:t>
            </a:r>
            <a:endParaRPr lang="en-US" sz="1512" dirty="0"/>
          </a:p>
        </p:txBody>
      </p:sp>
      <p:sp>
        <p:nvSpPr>
          <p:cNvPr id="22" name="Text 18"/>
          <p:cNvSpPr/>
          <p:nvPr/>
        </p:nvSpPr>
        <p:spPr>
          <a:xfrm>
            <a:off x="10706338" y="5860733"/>
            <a:ext cx="3319343" cy="1106329"/>
          </a:xfrm>
          <a:prstGeom prst="rect">
            <a:avLst/>
          </a:prstGeom>
          <a:noFill/>
          <a:ln/>
        </p:spPr>
        <p:txBody>
          <a:bodyPr wrap="square" rtlCol="0" anchor="t"/>
          <a:lstStyle/>
          <a:p>
            <a:pPr marL="0" indent="0">
              <a:lnSpc>
                <a:spcPts val="2177"/>
              </a:lnSpc>
              <a:buNone/>
            </a:pPr>
            <a:r>
              <a:rPr lang="en-US" sz="1361" dirty="0">
                <a:solidFill>
                  <a:srgbClr val="E5E0DF"/>
                </a:solidFill>
                <a:latin typeface="Barlow" pitchFamily="34" charset="0"/>
                <a:ea typeface="Barlow" pitchFamily="34" charset="-122"/>
                <a:cs typeface="Barlow" pitchFamily="34" charset="-120"/>
              </a:rPr>
              <a:t>LSTMs are a type of recurrent neural network specifically designed to handle sequential data. They excel at tasks like machine translation and speech recognition.</a:t>
            </a:r>
            <a:endParaRPr lang="en-US" sz="1361"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91718">
              <a:alpha val="75000"/>
            </a:srgbClr>
          </a:solidFill>
          <a:ln/>
        </p:spPr>
      </p:sp>
      <p:sp>
        <p:nvSpPr>
          <p:cNvPr id="4" name="Text 1"/>
          <p:cNvSpPr/>
          <p:nvPr/>
        </p:nvSpPr>
        <p:spPr>
          <a:xfrm>
            <a:off x="864037" y="752118"/>
            <a:ext cx="11254264" cy="685800"/>
          </a:xfrm>
          <a:prstGeom prst="rect">
            <a:avLst/>
          </a:prstGeom>
          <a:noFill/>
          <a:ln/>
        </p:spPr>
        <p:txBody>
          <a:bodyPr wrap="none" rtlCol="0" anchor="t"/>
          <a:lstStyle/>
          <a:p>
            <a:pPr marL="0" indent="0">
              <a:lnSpc>
                <a:spcPts val="5400"/>
              </a:lnSpc>
              <a:buNone/>
            </a:pPr>
            <a:r>
              <a:rPr lang="en-US" sz="4320" dirty="0">
                <a:solidFill>
                  <a:srgbClr val="FFFFFF"/>
                </a:solidFill>
                <a:latin typeface="Barlow" pitchFamily="34" charset="0"/>
                <a:ea typeface="Barlow" pitchFamily="34" charset="-122"/>
                <a:cs typeface="Barlow" pitchFamily="34" charset="-120"/>
              </a:rPr>
              <a:t>Large Language Models (LLMs): A New Era in AI</a:t>
            </a:r>
            <a:endParaRPr lang="en-US" sz="4320" dirty="0"/>
          </a:p>
        </p:txBody>
      </p:sp>
      <p:sp>
        <p:nvSpPr>
          <p:cNvPr id="5" name="Text 2"/>
          <p:cNvSpPr/>
          <p:nvPr/>
        </p:nvSpPr>
        <p:spPr>
          <a:xfrm>
            <a:off x="864037" y="1931670"/>
            <a:ext cx="12902327" cy="790099"/>
          </a:xfrm>
          <a:prstGeom prst="rect">
            <a:avLst/>
          </a:prstGeom>
          <a:noFill/>
          <a:ln/>
        </p:spPr>
        <p:txBody>
          <a:bodyPr wrap="square" rtlCol="0" anchor="t"/>
          <a:lstStyle/>
          <a:p>
            <a:pPr marL="0" indent="0">
              <a:lnSpc>
                <a:spcPts val="3110"/>
              </a:lnSpc>
              <a:buNone/>
            </a:pPr>
            <a:r>
              <a:rPr lang="en-US" sz="1944" dirty="0">
                <a:solidFill>
                  <a:srgbClr val="E5E0DF"/>
                </a:solidFill>
                <a:latin typeface="Barlow" pitchFamily="34" charset="0"/>
                <a:ea typeface="Barlow" pitchFamily="34" charset="-122"/>
                <a:cs typeface="Barlow" pitchFamily="34" charset="-120"/>
              </a:rPr>
              <a:t>Large Language Models (LLMs) are trained on vast amounts of text data, enabling them to understand and generate human-like language. They have become the foundation for many AI applications.</a:t>
            </a:r>
            <a:endParaRPr lang="en-US" sz="1944" dirty="0"/>
          </a:p>
        </p:txBody>
      </p:sp>
      <p:sp>
        <p:nvSpPr>
          <p:cNvPr id="6" name="Text 3"/>
          <p:cNvSpPr/>
          <p:nvPr/>
        </p:nvSpPr>
        <p:spPr>
          <a:xfrm>
            <a:off x="864037" y="3246239"/>
            <a:ext cx="2743200" cy="342900"/>
          </a:xfrm>
          <a:prstGeom prst="rect">
            <a:avLst/>
          </a:prstGeom>
          <a:noFill/>
          <a:ln/>
        </p:spPr>
        <p:txBody>
          <a:bodyPr wrap="none" rtlCol="0" anchor="t"/>
          <a:lstStyle/>
          <a:p>
            <a:pPr marL="0" indent="0">
              <a:lnSpc>
                <a:spcPts val="2700"/>
              </a:lnSpc>
              <a:buNone/>
            </a:pPr>
            <a:r>
              <a:rPr lang="en-US" sz="2160" dirty="0">
                <a:solidFill>
                  <a:srgbClr val="FFFFFF"/>
                </a:solidFill>
                <a:latin typeface="Barlow" pitchFamily="34" charset="0"/>
                <a:ea typeface="Barlow" pitchFamily="34" charset="-122"/>
                <a:cs typeface="Barlow" pitchFamily="34" charset="-120"/>
              </a:rPr>
              <a:t>Open-Source LLMs</a:t>
            </a:r>
            <a:endParaRPr lang="en-US" sz="2160" dirty="0"/>
          </a:p>
        </p:txBody>
      </p:sp>
      <p:sp>
        <p:nvSpPr>
          <p:cNvPr id="7" name="Text 4"/>
          <p:cNvSpPr/>
          <p:nvPr/>
        </p:nvSpPr>
        <p:spPr>
          <a:xfrm>
            <a:off x="864037" y="3835956"/>
            <a:ext cx="3898821" cy="1975247"/>
          </a:xfrm>
          <a:prstGeom prst="rect">
            <a:avLst/>
          </a:prstGeom>
          <a:noFill/>
          <a:ln/>
        </p:spPr>
        <p:txBody>
          <a:bodyPr wrap="square" rtlCol="0" anchor="t"/>
          <a:lstStyle/>
          <a:p>
            <a:pPr marL="0" indent="0">
              <a:lnSpc>
                <a:spcPts val="3110"/>
              </a:lnSpc>
              <a:buNone/>
            </a:pPr>
            <a:r>
              <a:rPr lang="en-US" sz="1944" dirty="0">
                <a:solidFill>
                  <a:srgbClr val="E5E0DF"/>
                </a:solidFill>
                <a:latin typeface="Barlow" pitchFamily="34" charset="0"/>
                <a:ea typeface="Barlow" pitchFamily="34" charset="-122"/>
                <a:cs typeface="Barlow" pitchFamily="34" charset="-120"/>
              </a:rPr>
              <a:t>Open-source LLMs are freely available for anyone to use and modify. This promotes research and allows developers to build custom applications.</a:t>
            </a:r>
            <a:endParaRPr lang="en-US" sz="1944" dirty="0"/>
          </a:p>
        </p:txBody>
      </p:sp>
      <p:sp>
        <p:nvSpPr>
          <p:cNvPr id="8" name="Text 5"/>
          <p:cNvSpPr/>
          <p:nvPr/>
        </p:nvSpPr>
        <p:spPr>
          <a:xfrm>
            <a:off x="1258967" y="6033373"/>
            <a:ext cx="3503890" cy="395049"/>
          </a:xfrm>
          <a:prstGeom prst="rect">
            <a:avLst/>
          </a:prstGeom>
          <a:noFill/>
          <a:ln/>
        </p:spPr>
        <p:txBody>
          <a:bodyPr wrap="none" rtlCol="0" anchor="t"/>
          <a:lstStyle/>
          <a:p>
            <a:pPr marL="342900" indent="-342900" algn="l">
              <a:lnSpc>
                <a:spcPts val="3110"/>
              </a:lnSpc>
              <a:buSzPct val="100000"/>
              <a:buChar char="•"/>
            </a:pPr>
            <a:r>
              <a:rPr lang="en-US" sz="1944" dirty="0">
                <a:solidFill>
                  <a:srgbClr val="E5E0DF"/>
                </a:solidFill>
                <a:latin typeface="Barlow" pitchFamily="34" charset="0"/>
                <a:ea typeface="Barlow" pitchFamily="34" charset="-122"/>
                <a:cs typeface="Barlow" pitchFamily="34" charset="-120"/>
              </a:rPr>
              <a:t>GPT-Neo</a:t>
            </a:r>
            <a:endParaRPr lang="en-US" sz="1944" dirty="0"/>
          </a:p>
        </p:txBody>
      </p:sp>
      <p:sp>
        <p:nvSpPr>
          <p:cNvPr id="9" name="Text 6"/>
          <p:cNvSpPr/>
          <p:nvPr/>
        </p:nvSpPr>
        <p:spPr>
          <a:xfrm>
            <a:off x="1258967" y="6514743"/>
            <a:ext cx="3503890" cy="395049"/>
          </a:xfrm>
          <a:prstGeom prst="rect">
            <a:avLst/>
          </a:prstGeom>
          <a:noFill/>
          <a:ln/>
        </p:spPr>
        <p:txBody>
          <a:bodyPr wrap="none" rtlCol="0" anchor="t"/>
          <a:lstStyle/>
          <a:p>
            <a:pPr marL="342900" indent="-342900" algn="l">
              <a:lnSpc>
                <a:spcPts val="3110"/>
              </a:lnSpc>
              <a:buSzPct val="100000"/>
              <a:buChar char="•"/>
            </a:pPr>
            <a:r>
              <a:rPr lang="en-US" sz="1944" dirty="0">
                <a:solidFill>
                  <a:srgbClr val="E5E0DF"/>
                </a:solidFill>
                <a:latin typeface="Barlow" pitchFamily="34" charset="0"/>
                <a:ea typeface="Barlow" pitchFamily="34" charset="-122"/>
                <a:cs typeface="Barlow" pitchFamily="34" charset="-120"/>
              </a:rPr>
              <a:t>BLOOM</a:t>
            </a:r>
            <a:endParaRPr lang="en-US" sz="1944" dirty="0"/>
          </a:p>
        </p:txBody>
      </p:sp>
      <p:sp>
        <p:nvSpPr>
          <p:cNvPr id="10" name="Text 7"/>
          <p:cNvSpPr/>
          <p:nvPr/>
        </p:nvSpPr>
        <p:spPr>
          <a:xfrm>
            <a:off x="1258967" y="6996113"/>
            <a:ext cx="3503890" cy="395049"/>
          </a:xfrm>
          <a:prstGeom prst="rect">
            <a:avLst/>
          </a:prstGeom>
          <a:noFill/>
          <a:ln/>
        </p:spPr>
        <p:txBody>
          <a:bodyPr wrap="none" rtlCol="0" anchor="t"/>
          <a:lstStyle/>
          <a:p>
            <a:pPr marL="342900" indent="-342900" algn="l">
              <a:lnSpc>
                <a:spcPts val="3110"/>
              </a:lnSpc>
              <a:buSzPct val="100000"/>
              <a:buChar char="•"/>
            </a:pPr>
            <a:r>
              <a:rPr lang="en-US" sz="1944" dirty="0">
                <a:solidFill>
                  <a:srgbClr val="E5E0DF"/>
                </a:solidFill>
                <a:latin typeface="Barlow" pitchFamily="34" charset="0"/>
                <a:ea typeface="Barlow" pitchFamily="34" charset="-122"/>
                <a:cs typeface="Barlow" pitchFamily="34" charset="-120"/>
              </a:rPr>
              <a:t>LLaMA</a:t>
            </a:r>
            <a:endParaRPr lang="en-US" sz="1944" dirty="0"/>
          </a:p>
        </p:txBody>
      </p:sp>
      <p:sp>
        <p:nvSpPr>
          <p:cNvPr id="11" name="Text 8"/>
          <p:cNvSpPr/>
          <p:nvPr/>
        </p:nvSpPr>
        <p:spPr>
          <a:xfrm>
            <a:off x="5372695" y="3246239"/>
            <a:ext cx="2743200" cy="342900"/>
          </a:xfrm>
          <a:prstGeom prst="rect">
            <a:avLst/>
          </a:prstGeom>
          <a:noFill/>
          <a:ln/>
        </p:spPr>
        <p:txBody>
          <a:bodyPr wrap="none" rtlCol="0" anchor="t"/>
          <a:lstStyle/>
          <a:p>
            <a:pPr marL="0" indent="0">
              <a:lnSpc>
                <a:spcPts val="2700"/>
              </a:lnSpc>
              <a:buNone/>
            </a:pPr>
            <a:r>
              <a:rPr lang="en-US" sz="2160" dirty="0">
                <a:solidFill>
                  <a:srgbClr val="FFFFFF"/>
                </a:solidFill>
                <a:latin typeface="Barlow" pitchFamily="34" charset="0"/>
                <a:ea typeface="Barlow" pitchFamily="34" charset="-122"/>
                <a:cs typeface="Barlow" pitchFamily="34" charset="-120"/>
              </a:rPr>
              <a:t>Closed-Source LLMs</a:t>
            </a:r>
            <a:endParaRPr lang="en-US" sz="2160" dirty="0"/>
          </a:p>
        </p:txBody>
      </p:sp>
      <p:sp>
        <p:nvSpPr>
          <p:cNvPr id="12" name="Text 9"/>
          <p:cNvSpPr/>
          <p:nvPr/>
        </p:nvSpPr>
        <p:spPr>
          <a:xfrm>
            <a:off x="5372695" y="3835956"/>
            <a:ext cx="3898821" cy="1975247"/>
          </a:xfrm>
          <a:prstGeom prst="rect">
            <a:avLst/>
          </a:prstGeom>
          <a:noFill/>
          <a:ln/>
        </p:spPr>
        <p:txBody>
          <a:bodyPr wrap="square" rtlCol="0" anchor="t"/>
          <a:lstStyle/>
          <a:p>
            <a:pPr marL="0" indent="0">
              <a:lnSpc>
                <a:spcPts val="3110"/>
              </a:lnSpc>
              <a:buNone/>
            </a:pPr>
            <a:r>
              <a:rPr lang="en-US" sz="1944" dirty="0">
                <a:solidFill>
                  <a:srgbClr val="E5E0DF"/>
                </a:solidFill>
                <a:latin typeface="Barlow" pitchFamily="34" charset="0"/>
                <a:ea typeface="Barlow" pitchFamily="34" charset="-122"/>
                <a:cs typeface="Barlow" pitchFamily="34" charset="-120"/>
              </a:rPr>
              <a:t>Closed-source LLMs are proprietary and controlled by specific organizations. They often have advanced capabilities but require licensing for use.</a:t>
            </a:r>
            <a:endParaRPr lang="en-US" sz="1944" dirty="0"/>
          </a:p>
        </p:txBody>
      </p:sp>
      <p:sp>
        <p:nvSpPr>
          <p:cNvPr id="13" name="Text 10"/>
          <p:cNvSpPr/>
          <p:nvPr/>
        </p:nvSpPr>
        <p:spPr>
          <a:xfrm>
            <a:off x="5767626" y="6033373"/>
            <a:ext cx="3503890" cy="395049"/>
          </a:xfrm>
          <a:prstGeom prst="rect">
            <a:avLst/>
          </a:prstGeom>
          <a:noFill/>
          <a:ln/>
        </p:spPr>
        <p:txBody>
          <a:bodyPr wrap="none" rtlCol="0" anchor="t"/>
          <a:lstStyle/>
          <a:p>
            <a:pPr marL="342900" indent="-342900" algn="l">
              <a:lnSpc>
                <a:spcPts val="3110"/>
              </a:lnSpc>
              <a:buSzPct val="100000"/>
              <a:buChar char="•"/>
            </a:pPr>
            <a:r>
              <a:rPr lang="en-US" sz="1944" dirty="0">
                <a:solidFill>
                  <a:srgbClr val="E5E0DF"/>
                </a:solidFill>
                <a:latin typeface="Barlow" pitchFamily="34" charset="0"/>
                <a:ea typeface="Barlow" pitchFamily="34" charset="-122"/>
                <a:cs typeface="Barlow" pitchFamily="34" charset="-120"/>
              </a:rPr>
              <a:t>GPT-3</a:t>
            </a:r>
            <a:endParaRPr lang="en-US" sz="1944" dirty="0"/>
          </a:p>
        </p:txBody>
      </p:sp>
      <p:sp>
        <p:nvSpPr>
          <p:cNvPr id="14" name="Text 11"/>
          <p:cNvSpPr/>
          <p:nvPr/>
        </p:nvSpPr>
        <p:spPr>
          <a:xfrm>
            <a:off x="5767626" y="6514743"/>
            <a:ext cx="3503890" cy="395049"/>
          </a:xfrm>
          <a:prstGeom prst="rect">
            <a:avLst/>
          </a:prstGeom>
          <a:noFill/>
          <a:ln/>
        </p:spPr>
        <p:txBody>
          <a:bodyPr wrap="none" rtlCol="0" anchor="t"/>
          <a:lstStyle/>
          <a:p>
            <a:pPr marL="342900" indent="-342900" algn="l">
              <a:lnSpc>
                <a:spcPts val="3110"/>
              </a:lnSpc>
              <a:buSzPct val="100000"/>
              <a:buChar char="•"/>
            </a:pPr>
            <a:r>
              <a:rPr lang="en-US" sz="1944" dirty="0">
                <a:solidFill>
                  <a:srgbClr val="E5E0DF"/>
                </a:solidFill>
                <a:latin typeface="Barlow" pitchFamily="34" charset="0"/>
                <a:ea typeface="Barlow" pitchFamily="34" charset="-122"/>
                <a:cs typeface="Barlow" pitchFamily="34" charset="-120"/>
              </a:rPr>
              <a:t>LaMDA</a:t>
            </a:r>
            <a:endParaRPr lang="en-US" sz="1944" dirty="0"/>
          </a:p>
        </p:txBody>
      </p:sp>
      <p:sp>
        <p:nvSpPr>
          <p:cNvPr id="15" name="Text 12"/>
          <p:cNvSpPr/>
          <p:nvPr/>
        </p:nvSpPr>
        <p:spPr>
          <a:xfrm>
            <a:off x="5767626" y="6996113"/>
            <a:ext cx="3503890" cy="395049"/>
          </a:xfrm>
          <a:prstGeom prst="rect">
            <a:avLst/>
          </a:prstGeom>
          <a:noFill/>
          <a:ln/>
        </p:spPr>
        <p:txBody>
          <a:bodyPr wrap="none" rtlCol="0" anchor="t"/>
          <a:lstStyle/>
          <a:p>
            <a:pPr marL="342900" indent="-342900" algn="l">
              <a:lnSpc>
                <a:spcPts val="3110"/>
              </a:lnSpc>
              <a:buSzPct val="100000"/>
              <a:buChar char="•"/>
            </a:pPr>
            <a:r>
              <a:rPr lang="en-US" sz="1944" dirty="0">
                <a:solidFill>
                  <a:srgbClr val="E5E0DF"/>
                </a:solidFill>
                <a:latin typeface="Barlow" pitchFamily="34" charset="0"/>
                <a:ea typeface="Barlow" pitchFamily="34" charset="-122"/>
                <a:cs typeface="Barlow" pitchFamily="34" charset="-120"/>
              </a:rPr>
              <a:t>PaLM</a:t>
            </a:r>
            <a:endParaRPr lang="en-US" sz="1944" dirty="0"/>
          </a:p>
        </p:txBody>
      </p:sp>
      <p:sp>
        <p:nvSpPr>
          <p:cNvPr id="16" name="Text 13"/>
          <p:cNvSpPr/>
          <p:nvPr/>
        </p:nvSpPr>
        <p:spPr>
          <a:xfrm>
            <a:off x="9881354" y="3246239"/>
            <a:ext cx="2743200" cy="342900"/>
          </a:xfrm>
          <a:prstGeom prst="rect">
            <a:avLst/>
          </a:prstGeom>
          <a:noFill/>
          <a:ln/>
        </p:spPr>
        <p:txBody>
          <a:bodyPr wrap="none" rtlCol="0" anchor="t"/>
          <a:lstStyle/>
          <a:p>
            <a:pPr marL="0" indent="0">
              <a:lnSpc>
                <a:spcPts val="2700"/>
              </a:lnSpc>
              <a:buNone/>
            </a:pPr>
            <a:r>
              <a:rPr lang="en-US" sz="2160" dirty="0">
                <a:solidFill>
                  <a:srgbClr val="FFFFFF"/>
                </a:solidFill>
                <a:latin typeface="Barlow" pitchFamily="34" charset="0"/>
                <a:ea typeface="Barlow" pitchFamily="34" charset="-122"/>
                <a:cs typeface="Barlow" pitchFamily="34" charset="-120"/>
              </a:rPr>
              <a:t>Hallucinations</a:t>
            </a:r>
            <a:endParaRPr lang="en-US" sz="2160" dirty="0"/>
          </a:p>
        </p:txBody>
      </p:sp>
      <p:sp>
        <p:nvSpPr>
          <p:cNvPr id="17" name="Text 14"/>
          <p:cNvSpPr/>
          <p:nvPr/>
        </p:nvSpPr>
        <p:spPr>
          <a:xfrm>
            <a:off x="9881354" y="3835956"/>
            <a:ext cx="3898821" cy="2370296"/>
          </a:xfrm>
          <a:prstGeom prst="rect">
            <a:avLst/>
          </a:prstGeom>
          <a:noFill/>
          <a:ln/>
        </p:spPr>
        <p:txBody>
          <a:bodyPr wrap="square" rtlCol="0" anchor="t"/>
          <a:lstStyle/>
          <a:p>
            <a:pPr marL="0" indent="0">
              <a:lnSpc>
                <a:spcPts val="3110"/>
              </a:lnSpc>
              <a:buNone/>
            </a:pPr>
            <a:r>
              <a:rPr lang="en-US" sz="1944" dirty="0">
                <a:solidFill>
                  <a:srgbClr val="E5E0DF"/>
                </a:solidFill>
                <a:latin typeface="Barlow" pitchFamily="34" charset="0"/>
                <a:ea typeface="Barlow" pitchFamily="34" charset="-122"/>
                <a:cs typeface="Barlow" pitchFamily="34" charset="-120"/>
              </a:rPr>
              <a:t>Hallucinations occur when LLMs generate outputs that are not factually correct or relevant to the input. This can be due to the model's training data or limitations in its understanding of the world.</a:t>
            </a:r>
            <a:endParaRPr lang="en-US" sz="1944"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6042" y="0"/>
            <a:ext cx="14630400" cy="8229600"/>
          </a:xfrm>
          <a:prstGeom prst="rect">
            <a:avLst/>
          </a:prstGeom>
        </p:spPr>
      </p:pic>
      <p:sp>
        <p:nvSpPr>
          <p:cNvPr id="3" name="Shape 0"/>
          <p:cNvSpPr/>
          <p:nvPr/>
        </p:nvSpPr>
        <p:spPr>
          <a:xfrm>
            <a:off x="0" y="0"/>
            <a:ext cx="14630400" cy="8229600"/>
          </a:xfrm>
          <a:prstGeom prst="rect">
            <a:avLst/>
          </a:prstGeom>
          <a:solidFill>
            <a:srgbClr val="191718">
              <a:alpha val="75000"/>
            </a:srgbClr>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620078" y="911185"/>
            <a:ext cx="7903845" cy="984171"/>
          </a:xfrm>
          <a:prstGeom prst="rect">
            <a:avLst/>
          </a:prstGeom>
          <a:noFill/>
          <a:ln/>
        </p:spPr>
        <p:txBody>
          <a:bodyPr wrap="square" rtlCol="0" anchor="t"/>
          <a:lstStyle/>
          <a:p>
            <a:pPr marL="0" indent="0">
              <a:lnSpc>
                <a:spcPts val="3875"/>
              </a:lnSpc>
              <a:buNone/>
            </a:pPr>
            <a:r>
              <a:rPr lang="en-US" sz="3100" dirty="0">
                <a:solidFill>
                  <a:srgbClr val="FFFFFF"/>
                </a:solidFill>
                <a:latin typeface="Barlow" pitchFamily="34" charset="0"/>
                <a:ea typeface="Barlow" pitchFamily="34" charset="-122"/>
                <a:cs typeface="Barlow" pitchFamily="34" charset="-120"/>
              </a:rPr>
              <a:t>Understanding Models: From Foundation to Fine-Tuning</a:t>
            </a:r>
            <a:endParaRPr lang="en-US" sz="3100" dirty="0"/>
          </a:p>
        </p:txBody>
      </p:sp>
      <p:sp>
        <p:nvSpPr>
          <p:cNvPr id="6" name="Text 2"/>
          <p:cNvSpPr/>
          <p:nvPr/>
        </p:nvSpPr>
        <p:spPr>
          <a:xfrm>
            <a:off x="620078" y="2161103"/>
            <a:ext cx="7903845" cy="566738"/>
          </a:xfrm>
          <a:prstGeom prst="rect">
            <a:avLst/>
          </a:prstGeom>
          <a:noFill/>
          <a:ln/>
        </p:spPr>
        <p:txBody>
          <a:bodyPr wrap="square" rtlCol="0" anchor="t"/>
          <a:lstStyle/>
          <a:p>
            <a:pPr marL="0" indent="0">
              <a:lnSpc>
                <a:spcPts val="2232"/>
              </a:lnSpc>
              <a:buNone/>
            </a:pPr>
            <a:r>
              <a:rPr lang="en-US" sz="1395" dirty="0">
                <a:solidFill>
                  <a:srgbClr val="E5E0DF"/>
                </a:solidFill>
                <a:latin typeface="Barlow" pitchFamily="34" charset="0"/>
                <a:ea typeface="Barlow" pitchFamily="34" charset="-122"/>
                <a:cs typeface="Barlow" pitchFamily="34" charset="-120"/>
              </a:rPr>
              <a:t>The concept of "model" encompasses a wide range of AI architectures. Foundation models are pre-trained on massive datasets, acquiring general knowledge and skills.</a:t>
            </a:r>
            <a:endParaRPr lang="en-US" sz="1395" dirty="0"/>
          </a:p>
        </p:txBody>
      </p:sp>
      <p:pic>
        <p:nvPicPr>
          <p:cNvPr id="7" name="Image 2" descr="preencoded.png"/>
          <p:cNvPicPr>
            <a:picLocks noChangeAspect="1"/>
          </p:cNvPicPr>
          <p:nvPr/>
        </p:nvPicPr>
        <p:blipFill>
          <a:blip r:embed="rId5"/>
          <a:stretch>
            <a:fillRect/>
          </a:stretch>
        </p:blipFill>
        <p:spPr>
          <a:xfrm>
            <a:off x="620078" y="2927152"/>
            <a:ext cx="885825" cy="1417320"/>
          </a:xfrm>
          <a:prstGeom prst="rect">
            <a:avLst/>
          </a:prstGeom>
        </p:spPr>
      </p:pic>
      <p:sp>
        <p:nvSpPr>
          <p:cNvPr id="8" name="Text 3"/>
          <p:cNvSpPr/>
          <p:nvPr/>
        </p:nvSpPr>
        <p:spPr>
          <a:xfrm>
            <a:off x="1771650" y="3104317"/>
            <a:ext cx="1968460" cy="245983"/>
          </a:xfrm>
          <a:prstGeom prst="rect">
            <a:avLst/>
          </a:prstGeom>
          <a:noFill/>
          <a:ln/>
        </p:spPr>
        <p:txBody>
          <a:bodyPr wrap="none" rtlCol="0" anchor="t"/>
          <a:lstStyle/>
          <a:p>
            <a:pPr marL="0" indent="0" algn="l">
              <a:lnSpc>
                <a:spcPts val="1938"/>
              </a:lnSpc>
              <a:buNone/>
            </a:pPr>
            <a:r>
              <a:rPr lang="en-US" sz="1550" dirty="0">
                <a:solidFill>
                  <a:srgbClr val="E5E0DF"/>
                </a:solidFill>
                <a:latin typeface="Barlow" pitchFamily="34" charset="0"/>
                <a:ea typeface="Barlow" pitchFamily="34" charset="-122"/>
                <a:cs typeface="Barlow" pitchFamily="34" charset="-120"/>
              </a:rPr>
              <a:t>Foundation Models</a:t>
            </a:r>
            <a:endParaRPr lang="en-US" sz="1550" dirty="0"/>
          </a:p>
        </p:txBody>
      </p:sp>
      <p:sp>
        <p:nvSpPr>
          <p:cNvPr id="9" name="Text 4"/>
          <p:cNvSpPr/>
          <p:nvPr/>
        </p:nvSpPr>
        <p:spPr>
          <a:xfrm>
            <a:off x="1771650" y="3456503"/>
            <a:ext cx="6752273" cy="566738"/>
          </a:xfrm>
          <a:prstGeom prst="rect">
            <a:avLst/>
          </a:prstGeom>
          <a:noFill/>
          <a:ln/>
        </p:spPr>
        <p:txBody>
          <a:bodyPr wrap="square" rtlCol="0" anchor="t"/>
          <a:lstStyle/>
          <a:p>
            <a:pPr marL="0" indent="0" algn="l">
              <a:lnSpc>
                <a:spcPts val="2232"/>
              </a:lnSpc>
              <a:buNone/>
            </a:pPr>
            <a:r>
              <a:rPr lang="en-US" sz="1395" dirty="0">
                <a:solidFill>
                  <a:srgbClr val="E5E0DF"/>
                </a:solidFill>
                <a:latin typeface="Barlow" pitchFamily="34" charset="0"/>
                <a:ea typeface="Barlow" pitchFamily="34" charset="-122"/>
                <a:cs typeface="Barlow" pitchFamily="34" charset="-120"/>
              </a:rPr>
              <a:t>Foundation models serve as a base for developing specific AI applications. They provide a powerful starting point for further training and customization.</a:t>
            </a:r>
            <a:endParaRPr lang="en-US" sz="1395" dirty="0"/>
          </a:p>
        </p:txBody>
      </p:sp>
      <p:pic>
        <p:nvPicPr>
          <p:cNvPr id="10" name="Image 3" descr="preencoded.png"/>
          <p:cNvPicPr>
            <a:picLocks noChangeAspect="1"/>
          </p:cNvPicPr>
          <p:nvPr/>
        </p:nvPicPr>
        <p:blipFill>
          <a:blip r:embed="rId6"/>
          <a:stretch>
            <a:fillRect/>
          </a:stretch>
        </p:blipFill>
        <p:spPr>
          <a:xfrm>
            <a:off x="620078" y="4344472"/>
            <a:ext cx="885825" cy="1556623"/>
          </a:xfrm>
          <a:prstGeom prst="rect">
            <a:avLst/>
          </a:prstGeom>
        </p:spPr>
      </p:pic>
      <p:sp>
        <p:nvSpPr>
          <p:cNvPr id="11" name="Text 5"/>
          <p:cNvSpPr/>
          <p:nvPr/>
        </p:nvSpPr>
        <p:spPr>
          <a:xfrm>
            <a:off x="1771650" y="4521637"/>
            <a:ext cx="1968460" cy="245983"/>
          </a:xfrm>
          <a:prstGeom prst="rect">
            <a:avLst/>
          </a:prstGeom>
          <a:noFill/>
          <a:ln/>
        </p:spPr>
        <p:txBody>
          <a:bodyPr wrap="none" rtlCol="0" anchor="t"/>
          <a:lstStyle/>
          <a:p>
            <a:pPr marL="0" indent="0" algn="l">
              <a:lnSpc>
                <a:spcPts val="1938"/>
              </a:lnSpc>
              <a:buNone/>
            </a:pPr>
            <a:r>
              <a:rPr lang="en-US" sz="1550" dirty="0">
                <a:solidFill>
                  <a:srgbClr val="E5E0DF"/>
                </a:solidFill>
                <a:latin typeface="Barlow" pitchFamily="34" charset="0"/>
                <a:ea typeface="Barlow" pitchFamily="34" charset="-122"/>
                <a:cs typeface="Barlow" pitchFamily="34" charset="-120"/>
              </a:rPr>
              <a:t>Multimodal Models</a:t>
            </a:r>
            <a:endParaRPr lang="en-US" sz="1550" dirty="0"/>
          </a:p>
        </p:txBody>
      </p:sp>
      <p:sp>
        <p:nvSpPr>
          <p:cNvPr id="12" name="Text 6"/>
          <p:cNvSpPr/>
          <p:nvPr/>
        </p:nvSpPr>
        <p:spPr>
          <a:xfrm>
            <a:off x="1771650" y="4873823"/>
            <a:ext cx="6752273" cy="850106"/>
          </a:xfrm>
          <a:prstGeom prst="rect">
            <a:avLst/>
          </a:prstGeom>
          <a:noFill/>
          <a:ln/>
        </p:spPr>
        <p:txBody>
          <a:bodyPr wrap="square" rtlCol="0" anchor="t"/>
          <a:lstStyle/>
          <a:p>
            <a:pPr marL="0" indent="0" algn="l">
              <a:lnSpc>
                <a:spcPts val="2232"/>
              </a:lnSpc>
              <a:buNone/>
            </a:pPr>
            <a:r>
              <a:rPr lang="en-US" sz="1395" dirty="0">
                <a:solidFill>
                  <a:srgbClr val="E5E0DF"/>
                </a:solidFill>
                <a:latin typeface="Barlow" pitchFamily="34" charset="0"/>
                <a:ea typeface="Barlow" pitchFamily="34" charset="-122"/>
                <a:cs typeface="Barlow" pitchFamily="34" charset="-120"/>
              </a:rPr>
              <a:t>Multimodal models integrate information from multiple sources, such as text, images, and audio. They can understand and generate content in a richer, more comprehensive way.</a:t>
            </a:r>
            <a:endParaRPr lang="en-US" sz="1395" dirty="0"/>
          </a:p>
        </p:txBody>
      </p:sp>
      <p:pic>
        <p:nvPicPr>
          <p:cNvPr id="13" name="Image 4" descr="preencoded.png"/>
          <p:cNvPicPr>
            <a:picLocks noChangeAspect="1"/>
          </p:cNvPicPr>
          <p:nvPr/>
        </p:nvPicPr>
        <p:blipFill>
          <a:blip r:embed="rId7"/>
          <a:stretch>
            <a:fillRect/>
          </a:stretch>
        </p:blipFill>
        <p:spPr>
          <a:xfrm>
            <a:off x="620078" y="5901095"/>
            <a:ext cx="885825" cy="1417320"/>
          </a:xfrm>
          <a:prstGeom prst="rect">
            <a:avLst/>
          </a:prstGeom>
        </p:spPr>
      </p:pic>
      <p:sp>
        <p:nvSpPr>
          <p:cNvPr id="14" name="Text 7"/>
          <p:cNvSpPr/>
          <p:nvPr/>
        </p:nvSpPr>
        <p:spPr>
          <a:xfrm>
            <a:off x="1771650" y="6078260"/>
            <a:ext cx="1968460" cy="245983"/>
          </a:xfrm>
          <a:prstGeom prst="rect">
            <a:avLst/>
          </a:prstGeom>
          <a:noFill/>
          <a:ln/>
        </p:spPr>
        <p:txBody>
          <a:bodyPr wrap="none" rtlCol="0" anchor="t"/>
          <a:lstStyle/>
          <a:p>
            <a:pPr marL="0" indent="0" algn="l">
              <a:lnSpc>
                <a:spcPts val="1938"/>
              </a:lnSpc>
              <a:buNone/>
            </a:pPr>
            <a:r>
              <a:rPr lang="en-US" sz="1550" dirty="0">
                <a:solidFill>
                  <a:srgbClr val="E5E0DF"/>
                </a:solidFill>
                <a:latin typeface="Barlow" pitchFamily="34" charset="0"/>
                <a:ea typeface="Barlow" pitchFamily="34" charset="-122"/>
                <a:cs typeface="Barlow" pitchFamily="34" charset="-120"/>
              </a:rPr>
              <a:t>Fine-Tuning</a:t>
            </a:r>
            <a:endParaRPr lang="en-US" sz="1550" dirty="0"/>
          </a:p>
        </p:txBody>
      </p:sp>
      <p:sp>
        <p:nvSpPr>
          <p:cNvPr id="15" name="Text 8"/>
          <p:cNvSpPr/>
          <p:nvPr/>
        </p:nvSpPr>
        <p:spPr>
          <a:xfrm>
            <a:off x="1771650" y="6430447"/>
            <a:ext cx="6752273" cy="566738"/>
          </a:xfrm>
          <a:prstGeom prst="rect">
            <a:avLst/>
          </a:prstGeom>
          <a:noFill/>
          <a:ln/>
        </p:spPr>
        <p:txBody>
          <a:bodyPr wrap="square" rtlCol="0" anchor="t"/>
          <a:lstStyle/>
          <a:p>
            <a:pPr marL="0" indent="0" algn="l">
              <a:lnSpc>
                <a:spcPts val="2232"/>
              </a:lnSpc>
              <a:buNone/>
            </a:pPr>
            <a:r>
              <a:rPr lang="en-US" sz="1395" dirty="0">
                <a:solidFill>
                  <a:srgbClr val="E5E0DF"/>
                </a:solidFill>
                <a:latin typeface="Barlow" pitchFamily="34" charset="0"/>
                <a:ea typeface="Barlow" pitchFamily="34" charset="-122"/>
                <a:cs typeface="Barlow" pitchFamily="34" charset="-120"/>
              </a:rPr>
              <a:t>Fine-tuning involves adapting a pre-trained model to a specific task or domain. This allows for better performance on a particular dataset and application.</a:t>
            </a:r>
            <a:endParaRPr lang="en-US" sz="1395"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91718">
              <a:alpha val="75000"/>
            </a:srgbClr>
          </a:solidFill>
          <a:ln/>
        </p:spPr>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sp>
        <p:nvSpPr>
          <p:cNvPr id="5" name="Text 1"/>
          <p:cNvSpPr/>
          <p:nvPr/>
        </p:nvSpPr>
        <p:spPr>
          <a:xfrm>
            <a:off x="6091238" y="1536025"/>
            <a:ext cx="7644289" cy="480060"/>
          </a:xfrm>
          <a:prstGeom prst="rect">
            <a:avLst/>
          </a:prstGeom>
          <a:noFill/>
          <a:ln/>
        </p:spPr>
        <p:txBody>
          <a:bodyPr wrap="none" rtlCol="0" anchor="t"/>
          <a:lstStyle/>
          <a:p>
            <a:pPr marL="0" indent="0">
              <a:lnSpc>
                <a:spcPts val="3780"/>
              </a:lnSpc>
              <a:buNone/>
            </a:pPr>
            <a:r>
              <a:rPr lang="en-US" sz="3024" dirty="0">
                <a:solidFill>
                  <a:srgbClr val="FFFFFF"/>
                </a:solidFill>
                <a:latin typeface="Barlow" pitchFamily="34" charset="0"/>
                <a:ea typeface="Barlow" pitchFamily="34" charset="-122"/>
                <a:cs typeface="Barlow" pitchFamily="34" charset="-120"/>
              </a:rPr>
              <a:t>Hardware Powering AI: CPUs, GPUs, and NPUs</a:t>
            </a:r>
            <a:endParaRPr lang="en-US" sz="3024" dirty="0"/>
          </a:p>
        </p:txBody>
      </p:sp>
      <p:sp>
        <p:nvSpPr>
          <p:cNvPr id="6" name="Text 2"/>
          <p:cNvSpPr/>
          <p:nvPr/>
        </p:nvSpPr>
        <p:spPr>
          <a:xfrm>
            <a:off x="6091238" y="2275284"/>
            <a:ext cx="7934325" cy="553164"/>
          </a:xfrm>
          <a:prstGeom prst="rect">
            <a:avLst/>
          </a:prstGeom>
          <a:noFill/>
          <a:ln/>
        </p:spPr>
        <p:txBody>
          <a:bodyPr wrap="square" rtlCol="0" anchor="t"/>
          <a:lstStyle/>
          <a:p>
            <a:pPr marL="0" indent="0">
              <a:lnSpc>
                <a:spcPts val="2177"/>
              </a:lnSpc>
              <a:buNone/>
            </a:pPr>
            <a:r>
              <a:rPr lang="en-US" sz="1361" dirty="0">
                <a:solidFill>
                  <a:srgbClr val="E5E0DF"/>
                </a:solidFill>
                <a:latin typeface="Barlow" pitchFamily="34" charset="0"/>
                <a:ea typeface="Barlow" pitchFamily="34" charset="-122"/>
                <a:cs typeface="Barlow" pitchFamily="34" charset="-120"/>
              </a:rPr>
              <a:t>AI models are computationally demanding, requiring specialized hardware to handle the complex calculations involved. Different types of processors have emerged to optimize AI performance.</a:t>
            </a:r>
            <a:endParaRPr lang="en-US" sz="1361" dirty="0"/>
          </a:p>
        </p:txBody>
      </p:sp>
      <p:sp>
        <p:nvSpPr>
          <p:cNvPr id="7" name="Shape 3"/>
          <p:cNvSpPr/>
          <p:nvPr/>
        </p:nvSpPr>
        <p:spPr>
          <a:xfrm>
            <a:off x="6091238" y="3022759"/>
            <a:ext cx="7934325" cy="3670697"/>
          </a:xfrm>
          <a:prstGeom prst="roundRect">
            <a:avLst>
              <a:gd name="adj" fmla="val 1977"/>
            </a:avLst>
          </a:prstGeom>
          <a:noFill/>
          <a:ln w="7620">
            <a:solidFill>
              <a:srgbClr val="FFFFFF">
                <a:alpha val="24000"/>
              </a:srgbClr>
            </a:solidFill>
            <a:prstDash val="solid"/>
          </a:ln>
        </p:spPr>
      </p:sp>
      <p:sp>
        <p:nvSpPr>
          <p:cNvPr id="8" name="Shape 4"/>
          <p:cNvSpPr/>
          <p:nvPr/>
        </p:nvSpPr>
        <p:spPr>
          <a:xfrm>
            <a:off x="6098857" y="3030379"/>
            <a:ext cx="7918252" cy="498991"/>
          </a:xfrm>
          <a:prstGeom prst="rect">
            <a:avLst/>
          </a:prstGeom>
          <a:solidFill>
            <a:srgbClr val="FFFFFF">
              <a:alpha val="4000"/>
            </a:srgbClr>
          </a:solidFill>
          <a:ln/>
        </p:spPr>
      </p:sp>
      <p:sp>
        <p:nvSpPr>
          <p:cNvPr id="9" name="Text 5"/>
          <p:cNvSpPr/>
          <p:nvPr/>
        </p:nvSpPr>
        <p:spPr>
          <a:xfrm>
            <a:off x="6272451" y="3141583"/>
            <a:ext cx="2289810" cy="276582"/>
          </a:xfrm>
          <a:prstGeom prst="rect">
            <a:avLst/>
          </a:prstGeom>
          <a:noFill/>
          <a:ln/>
        </p:spPr>
        <p:txBody>
          <a:bodyPr wrap="none" rtlCol="0" anchor="t"/>
          <a:lstStyle/>
          <a:p>
            <a:pPr marL="0" indent="0">
              <a:lnSpc>
                <a:spcPts val="2177"/>
              </a:lnSpc>
              <a:buNone/>
            </a:pPr>
            <a:r>
              <a:rPr lang="en-US" sz="1361" dirty="0">
                <a:solidFill>
                  <a:srgbClr val="E5E0DF"/>
                </a:solidFill>
                <a:latin typeface="Barlow" pitchFamily="34" charset="0"/>
                <a:ea typeface="Barlow" pitchFamily="34" charset="-122"/>
                <a:cs typeface="Barlow" pitchFamily="34" charset="-120"/>
              </a:rPr>
              <a:t>Processor Type</a:t>
            </a:r>
            <a:endParaRPr lang="en-US" sz="1361" dirty="0"/>
          </a:p>
        </p:txBody>
      </p:sp>
      <p:sp>
        <p:nvSpPr>
          <p:cNvPr id="10" name="Text 6"/>
          <p:cNvSpPr/>
          <p:nvPr/>
        </p:nvSpPr>
        <p:spPr>
          <a:xfrm>
            <a:off x="8915400" y="3141583"/>
            <a:ext cx="2286000" cy="276582"/>
          </a:xfrm>
          <a:prstGeom prst="rect">
            <a:avLst/>
          </a:prstGeom>
          <a:noFill/>
          <a:ln/>
        </p:spPr>
        <p:txBody>
          <a:bodyPr wrap="none" rtlCol="0" anchor="t"/>
          <a:lstStyle/>
          <a:p>
            <a:pPr marL="0" indent="0">
              <a:lnSpc>
                <a:spcPts val="2177"/>
              </a:lnSpc>
              <a:buNone/>
            </a:pPr>
            <a:r>
              <a:rPr lang="en-US" sz="1361" dirty="0">
                <a:solidFill>
                  <a:srgbClr val="E5E0DF"/>
                </a:solidFill>
                <a:latin typeface="Barlow" pitchFamily="34" charset="0"/>
                <a:ea typeface="Barlow" pitchFamily="34" charset="-122"/>
                <a:cs typeface="Barlow" pitchFamily="34" charset="-120"/>
              </a:rPr>
              <a:t>Key Features</a:t>
            </a:r>
            <a:endParaRPr lang="en-US" sz="1361" dirty="0"/>
          </a:p>
        </p:txBody>
      </p:sp>
      <p:sp>
        <p:nvSpPr>
          <p:cNvPr id="11" name="Text 7"/>
          <p:cNvSpPr/>
          <p:nvPr/>
        </p:nvSpPr>
        <p:spPr>
          <a:xfrm>
            <a:off x="11554539" y="3141583"/>
            <a:ext cx="2289810" cy="276582"/>
          </a:xfrm>
          <a:prstGeom prst="rect">
            <a:avLst/>
          </a:prstGeom>
          <a:noFill/>
          <a:ln/>
        </p:spPr>
        <p:txBody>
          <a:bodyPr wrap="none" rtlCol="0" anchor="t"/>
          <a:lstStyle/>
          <a:p>
            <a:pPr marL="0" indent="0">
              <a:lnSpc>
                <a:spcPts val="2177"/>
              </a:lnSpc>
              <a:buNone/>
            </a:pPr>
            <a:r>
              <a:rPr lang="en-US" sz="1361" dirty="0">
                <a:solidFill>
                  <a:srgbClr val="E5E0DF"/>
                </a:solidFill>
                <a:latin typeface="Barlow" pitchFamily="34" charset="0"/>
                <a:ea typeface="Barlow" pitchFamily="34" charset="-122"/>
                <a:cs typeface="Barlow" pitchFamily="34" charset="-120"/>
              </a:rPr>
              <a:t>Applications</a:t>
            </a:r>
            <a:endParaRPr lang="en-US" sz="1361" dirty="0"/>
          </a:p>
        </p:txBody>
      </p:sp>
      <p:sp>
        <p:nvSpPr>
          <p:cNvPr id="12" name="Shape 8"/>
          <p:cNvSpPr/>
          <p:nvPr/>
        </p:nvSpPr>
        <p:spPr>
          <a:xfrm>
            <a:off x="6098857" y="3529370"/>
            <a:ext cx="7918252" cy="775573"/>
          </a:xfrm>
          <a:prstGeom prst="rect">
            <a:avLst/>
          </a:prstGeom>
          <a:solidFill>
            <a:srgbClr val="000000">
              <a:alpha val="4000"/>
            </a:srgbClr>
          </a:solidFill>
          <a:ln/>
        </p:spPr>
      </p:sp>
      <p:sp>
        <p:nvSpPr>
          <p:cNvPr id="13" name="Text 9"/>
          <p:cNvSpPr/>
          <p:nvPr/>
        </p:nvSpPr>
        <p:spPr>
          <a:xfrm>
            <a:off x="6272451" y="3640574"/>
            <a:ext cx="2289810" cy="276582"/>
          </a:xfrm>
          <a:prstGeom prst="rect">
            <a:avLst/>
          </a:prstGeom>
          <a:noFill/>
          <a:ln/>
        </p:spPr>
        <p:txBody>
          <a:bodyPr wrap="none" rtlCol="0" anchor="t"/>
          <a:lstStyle/>
          <a:p>
            <a:pPr marL="0" indent="0">
              <a:lnSpc>
                <a:spcPts val="2177"/>
              </a:lnSpc>
              <a:buNone/>
            </a:pPr>
            <a:r>
              <a:rPr lang="en-US" sz="1361" dirty="0">
                <a:solidFill>
                  <a:srgbClr val="E5E0DF"/>
                </a:solidFill>
                <a:latin typeface="Barlow" pitchFamily="34" charset="0"/>
                <a:ea typeface="Barlow" pitchFamily="34" charset="-122"/>
                <a:cs typeface="Barlow" pitchFamily="34" charset="-120"/>
              </a:rPr>
              <a:t>CPU (Central Processing Unit)</a:t>
            </a:r>
            <a:endParaRPr lang="en-US" sz="1361" dirty="0"/>
          </a:p>
        </p:txBody>
      </p:sp>
      <p:sp>
        <p:nvSpPr>
          <p:cNvPr id="14" name="Text 10"/>
          <p:cNvSpPr/>
          <p:nvPr/>
        </p:nvSpPr>
        <p:spPr>
          <a:xfrm>
            <a:off x="8915400" y="3640574"/>
            <a:ext cx="2286000" cy="553164"/>
          </a:xfrm>
          <a:prstGeom prst="rect">
            <a:avLst/>
          </a:prstGeom>
          <a:noFill/>
          <a:ln/>
        </p:spPr>
        <p:txBody>
          <a:bodyPr wrap="square" rtlCol="0" anchor="t"/>
          <a:lstStyle/>
          <a:p>
            <a:pPr marL="0" indent="0">
              <a:lnSpc>
                <a:spcPts val="2177"/>
              </a:lnSpc>
              <a:buNone/>
            </a:pPr>
            <a:r>
              <a:rPr lang="en-US" sz="1361" dirty="0">
                <a:solidFill>
                  <a:srgbClr val="E5E0DF"/>
                </a:solidFill>
                <a:latin typeface="Barlow" pitchFamily="34" charset="0"/>
                <a:ea typeface="Barlow" pitchFamily="34" charset="-122"/>
                <a:cs typeface="Barlow" pitchFamily="34" charset="-120"/>
              </a:rPr>
              <a:t>General-purpose processor, efficient for sequential tasks.</a:t>
            </a:r>
            <a:endParaRPr lang="en-US" sz="1361" dirty="0"/>
          </a:p>
        </p:txBody>
      </p:sp>
      <p:sp>
        <p:nvSpPr>
          <p:cNvPr id="15" name="Text 11"/>
          <p:cNvSpPr/>
          <p:nvPr/>
        </p:nvSpPr>
        <p:spPr>
          <a:xfrm>
            <a:off x="11554539" y="3640574"/>
            <a:ext cx="2289810" cy="553164"/>
          </a:xfrm>
          <a:prstGeom prst="rect">
            <a:avLst/>
          </a:prstGeom>
          <a:noFill/>
          <a:ln/>
        </p:spPr>
        <p:txBody>
          <a:bodyPr wrap="square" rtlCol="0" anchor="t"/>
          <a:lstStyle/>
          <a:p>
            <a:pPr marL="0" indent="0">
              <a:lnSpc>
                <a:spcPts val="2177"/>
              </a:lnSpc>
              <a:buNone/>
            </a:pPr>
            <a:r>
              <a:rPr lang="en-US" sz="1361" dirty="0">
                <a:solidFill>
                  <a:srgbClr val="E5E0DF"/>
                </a:solidFill>
                <a:latin typeface="Barlow" pitchFamily="34" charset="0"/>
                <a:ea typeface="Barlow" pitchFamily="34" charset="-122"/>
                <a:cs typeface="Barlow" pitchFamily="34" charset="-120"/>
              </a:rPr>
              <a:t>General computing, system tasks, basic AI tasks.</a:t>
            </a:r>
            <a:endParaRPr lang="en-US" sz="1361" dirty="0"/>
          </a:p>
        </p:txBody>
      </p:sp>
      <p:sp>
        <p:nvSpPr>
          <p:cNvPr id="16" name="Shape 12"/>
          <p:cNvSpPr/>
          <p:nvPr/>
        </p:nvSpPr>
        <p:spPr>
          <a:xfrm>
            <a:off x="6098857" y="4304943"/>
            <a:ext cx="7918252" cy="1052155"/>
          </a:xfrm>
          <a:prstGeom prst="rect">
            <a:avLst/>
          </a:prstGeom>
          <a:solidFill>
            <a:srgbClr val="FFFFFF">
              <a:alpha val="4000"/>
            </a:srgbClr>
          </a:solidFill>
          <a:ln/>
        </p:spPr>
      </p:sp>
      <p:sp>
        <p:nvSpPr>
          <p:cNvPr id="17" name="Text 13"/>
          <p:cNvSpPr/>
          <p:nvPr/>
        </p:nvSpPr>
        <p:spPr>
          <a:xfrm>
            <a:off x="6272451" y="4416147"/>
            <a:ext cx="2289810" cy="553164"/>
          </a:xfrm>
          <a:prstGeom prst="rect">
            <a:avLst/>
          </a:prstGeom>
          <a:noFill/>
          <a:ln/>
        </p:spPr>
        <p:txBody>
          <a:bodyPr wrap="square" rtlCol="0" anchor="t"/>
          <a:lstStyle/>
          <a:p>
            <a:pPr marL="0" indent="0">
              <a:lnSpc>
                <a:spcPts val="2177"/>
              </a:lnSpc>
              <a:buNone/>
            </a:pPr>
            <a:r>
              <a:rPr lang="en-US" sz="1361" dirty="0">
                <a:solidFill>
                  <a:srgbClr val="E5E0DF"/>
                </a:solidFill>
                <a:latin typeface="Barlow" pitchFamily="34" charset="0"/>
                <a:ea typeface="Barlow" pitchFamily="34" charset="-122"/>
                <a:cs typeface="Barlow" pitchFamily="34" charset="-120"/>
              </a:rPr>
              <a:t>GPU (Graphics Processing Unit)</a:t>
            </a:r>
            <a:endParaRPr lang="en-US" sz="1361" dirty="0"/>
          </a:p>
        </p:txBody>
      </p:sp>
      <p:sp>
        <p:nvSpPr>
          <p:cNvPr id="18" name="Text 14"/>
          <p:cNvSpPr/>
          <p:nvPr/>
        </p:nvSpPr>
        <p:spPr>
          <a:xfrm>
            <a:off x="8915400" y="4416147"/>
            <a:ext cx="2286000" cy="829747"/>
          </a:xfrm>
          <a:prstGeom prst="rect">
            <a:avLst/>
          </a:prstGeom>
          <a:noFill/>
          <a:ln/>
        </p:spPr>
        <p:txBody>
          <a:bodyPr wrap="square" rtlCol="0" anchor="t"/>
          <a:lstStyle/>
          <a:p>
            <a:pPr marL="0" indent="0">
              <a:lnSpc>
                <a:spcPts val="2177"/>
              </a:lnSpc>
              <a:buNone/>
            </a:pPr>
            <a:r>
              <a:rPr lang="en-US" sz="1361" dirty="0">
                <a:solidFill>
                  <a:srgbClr val="E5E0DF"/>
                </a:solidFill>
                <a:latin typeface="Barlow" pitchFamily="34" charset="0"/>
                <a:ea typeface="Barlow" pitchFamily="34" charset="-122"/>
                <a:cs typeface="Barlow" pitchFamily="34" charset="-120"/>
              </a:rPr>
              <a:t>Specialized for parallel processing, ideal for AI tasks that involve matrix operations.</a:t>
            </a:r>
            <a:endParaRPr lang="en-US" sz="1361" dirty="0"/>
          </a:p>
        </p:txBody>
      </p:sp>
      <p:sp>
        <p:nvSpPr>
          <p:cNvPr id="19" name="Text 15"/>
          <p:cNvSpPr/>
          <p:nvPr/>
        </p:nvSpPr>
        <p:spPr>
          <a:xfrm>
            <a:off x="11554539" y="4416147"/>
            <a:ext cx="2289810" cy="553164"/>
          </a:xfrm>
          <a:prstGeom prst="rect">
            <a:avLst/>
          </a:prstGeom>
          <a:noFill/>
          <a:ln/>
        </p:spPr>
        <p:txBody>
          <a:bodyPr wrap="square" rtlCol="0" anchor="t"/>
          <a:lstStyle/>
          <a:p>
            <a:pPr marL="0" indent="0">
              <a:lnSpc>
                <a:spcPts val="2177"/>
              </a:lnSpc>
              <a:buNone/>
            </a:pPr>
            <a:r>
              <a:rPr lang="en-US" sz="1361" dirty="0">
                <a:solidFill>
                  <a:srgbClr val="E5E0DF"/>
                </a:solidFill>
                <a:latin typeface="Barlow" pitchFamily="34" charset="0"/>
                <a:ea typeface="Barlow" pitchFamily="34" charset="-122"/>
                <a:cs typeface="Barlow" pitchFamily="34" charset="-120"/>
              </a:rPr>
              <a:t>Machine learning, deep learning, computer graphics.</a:t>
            </a:r>
            <a:endParaRPr lang="en-US" sz="1361" dirty="0"/>
          </a:p>
        </p:txBody>
      </p:sp>
      <p:sp>
        <p:nvSpPr>
          <p:cNvPr id="20" name="Shape 16"/>
          <p:cNvSpPr/>
          <p:nvPr/>
        </p:nvSpPr>
        <p:spPr>
          <a:xfrm>
            <a:off x="6098857" y="5357098"/>
            <a:ext cx="7918252" cy="1328737"/>
          </a:xfrm>
          <a:prstGeom prst="rect">
            <a:avLst/>
          </a:prstGeom>
          <a:solidFill>
            <a:srgbClr val="000000">
              <a:alpha val="4000"/>
            </a:srgbClr>
          </a:solidFill>
          <a:ln/>
        </p:spPr>
      </p:sp>
      <p:sp>
        <p:nvSpPr>
          <p:cNvPr id="21" name="Text 17"/>
          <p:cNvSpPr/>
          <p:nvPr/>
        </p:nvSpPr>
        <p:spPr>
          <a:xfrm>
            <a:off x="6272451" y="5468302"/>
            <a:ext cx="2289810" cy="276582"/>
          </a:xfrm>
          <a:prstGeom prst="rect">
            <a:avLst/>
          </a:prstGeom>
          <a:noFill/>
          <a:ln/>
        </p:spPr>
        <p:txBody>
          <a:bodyPr wrap="none" rtlCol="0" anchor="t"/>
          <a:lstStyle/>
          <a:p>
            <a:pPr marL="0" indent="0">
              <a:lnSpc>
                <a:spcPts val="2177"/>
              </a:lnSpc>
              <a:buNone/>
            </a:pPr>
            <a:r>
              <a:rPr lang="en-US" sz="1361" dirty="0">
                <a:solidFill>
                  <a:srgbClr val="E5E0DF"/>
                </a:solidFill>
                <a:latin typeface="Barlow" pitchFamily="34" charset="0"/>
                <a:ea typeface="Barlow" pitchFamily="34" charset="-122"/>
                <a:cs typeface="Barlow" pitchFamily="34" charset="-120"/>
              </a:rPr>
              <a:t>NPU (Neural Processing Unit)</a:t>
            </a:r>
            <a:endParaRPr lang="en-US" sz="1361" dirty="0"/>
          </a:p>
        </p:txBody>
      </p:sp>
      <p:sp>
        <p:nvSpPr>
          <p:cNvPr id="22" name="Text 18"/>
          <p:cNvSpPr/>
          <p:nvPr/>
        </p:nvSpPr>
        <p:spPr>
          <a:xfrm>
            <a:off x="8915400" y="5468302"/>
            <a:ext cx="2286000" cy="1106329"/>
          </a:xfrm>
          <a:prstGeom prst="rect">
            <a:avLst/>
          </a:prstGeom>
          <a:noFill/>
          <a:ln/>
        </p:spPr>
        <p:txBody>
          <a:bodyPr wrap="square" rtlCol="0" anchor="t"/>
          <a:lstStyle/>
          <a:p>
            <a:pPr marL="0" indent="0">
              <a:lnSpc>
                <a:spcPts val="2177"/>
              </a:lnSpc>
              <a:buNone/>
            </a:pPr>
            <a:r>
              <a:rPr lang="en-US" sz="1361" dirty="0">
                <a:solidFill>
                  <a:srgbClr val="E5E0DF"/>
                </a:solidFill>
                <a:latin typeface="Barlow" pitchFamily="34" charset="0"/>
                <a:ea typeface="Barlow" pitchFamily="34" charset="-122"/>
                <a:cs typeface="Barlow" pitchFamily="34" charset="-120"/>
              </a:rPr>
              <a:t>Designed specifically for AI workloads, offering high energy efficiency and performance.</a:t>
            </a:r>
            <a:endParaRPr lang="en-US" sz="1361" dirty="0"/>
          </a:p>
        </p:txBody>
      </p:sp>
      <p:sp>
        <p:nvSpPr>
          <p:cNvPr id="23" name="Text 19"/>
          <p:cNvSpPr/>
          <p:nvPr/>
        </p:nvSpPr>
        <p:spPr>
          <a:xfrm>
            <a:off x="11554539" y="5468302"/>
            <a:ext cx="2289810" cy="553164"/>
          </a:xfrm>
          <a:prstGeom prst="rect">
            <a:avLst/>
          </a:prstGeom>
          <a:noFill/>
          <a:ln/>
        </p:spPr>
        <p:txBody>
          <a:bodyPr wrap="square" rtlCol="0" anchor="t"/>
          <a:lstStyle/>
          <a:p>
            <a:pPr marL="0" indent="0">
              <a:lnSpc>
                <a:spcPts val="2177"/>
              </a:lnSpc>
              <a:buNone/>
            </a:pPr>
            <a:r>
              <a:rPr lang="en-US" sz="1361" dirty="0">
                <a:solidFill>
                  <a:srgbClr val="E5E0DF"/>
                </a:solidFill>
                <a:latin typeface="Barlow" pitchFamily="34" charset="0"/>
                <a:ea typeface="Barlow" pitchFamily="34" charset="-122"/>
                <a:cs typeface="Barlow" pitchFamily="34" charset="-120"/>
              </a:rPr>
              <a:t>Deep learning inference, edge AI applications.</a:t>
            </a:r>
            <a:endParaRPr lang="en-US" sz="1361"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91718">
              <a:alpha val="75000"/>
            </a:srgbClr>
          </a:solidFill>
          <a:ln/>
        </p:spPr>
      </p:sp>
      <p:sp>
        <p:nvSpPr>
          <p:cNvPr id="4" name="Text 1"/>
          <p:cNvSpPr/>
          <p:nvPr/>
        </p:nvSpPr>
        <p:spPr>
          <a:xfrm>
            <a:off x="794861" y="988576"/>
            <a:ext cx="6017776" cy="630793"/>
          </a:xfrm>
          <a:prstGeom prst="rect">
            <a:avLst/>
          </a:prstGeom>
          <a:noFill/>
          <a:ln/>
        </p:spPr>
        <p:txBody>
          <a:bodyPr wrap="none" rtlCol="0" anchor="t"/>
          <a:lstStyle/>
          <a:p>
            <a:pPr marL="0" indent="0">
              <a:lnSpc>
                <a:spcPts val="4968"/>
              </a:lnSpc>
              <a:buNone/>
            </a:pPr>
            <a:r>
              <a:rPr lang="en-US" sz="3974" dirty="0">
                <a:solidFill>
                  <a:srgbClr val="FFFFFF"/>
                </a:solidFill>
                <a:latin typeface="Barlow" pitchFamily="34" charset="0"/>
                <a:ea typeface="Barlow" pitchFamily="34" charset="-122"/>
                <a:cs typeface="Barlow" pitchFamily="34" charset="-120"/>
              </a:rPr>
              <a:t>Navigating the AI Spectrum</a:t>
            </a:r>
            <a:endParaRPr lang="en-US" sz="3974" dirty="0"/>
          </a:p>
        </p:txBody>
      </p:sp>
      <p:sp>
        <p:nvSpPr>
          <p:cNvPr id="5" name="Text 2"/>
          <p:cNvSpPr/>
          <p:nvPr/>
        </p:nvSpPr>
        <p:spPr>
          <a:xfrm>
            <a:off x="794861" y="2073593"/>
            <a:ext cx="13040677" cy="363379"/>
          </a:xfrm>
          <a:prstGeom prst="rect">
            <a:avLst/>
          </a:prstGeom>
          <a:noFill/>
          <a:ln/>
        </p:spPr>
        <p:txBody>
          <a:bodyPr wrap="none" rtlCol="0" anchor="t"/>
          <a:lstStyle/>
          <a:p>
            <a:pPr marL="0" indent="0">
              <a:lnSpc>
                <a:spcPts val="2861"/>
              </a:lnSpc>
              <a:buNone/>
            </a:pPr>
            <a:r>
              <a:rPr lang="en-US" sz="1788" dirty="0">
                <a:solidFill>
                  <a:srgbClr val="E5E0DF"/>
                </a:solidFill>
                <a:latin typeface="Barlow" pitchFamily="34" charset="0"/>
                <a:ea typeface="Barlow" pitchFamily="34" charset="-122"/>
                <a:cs typeface="Barlow" pitchFamily="34" charset="-120"/>
              </a:rPr>
              <a:t>Understanding the various facets of AI is crucial for navigating the rapidly evolving world of artificial intelligence.</a:t>
            </a:r>
            <a:endParaRPr lang="en-US" sz="1788" dirty="0"/>
          </a:p>
        </p:txBody>
      </p:sp>
      <p:sp>
        <p:nvSpPr>
          <p:cNvPr id="6" name="Shape 3"/>
          <p:cNvSpPr/>
          <p:nvPr/>
        </p:nvSpPr>
        <p:spPr>
          <a:xfrm>
            <a:off x="794861" y="2947988"/>
            <a:ext cx="511016" cy="511016"/>
          </a:xfrm>
          <a:prstGeom prst="roundRect">
            <a:avLst>
              <a:gd name="adj" fmla="val 18667"/>
            </a:avLst>
          </a:prstGeom>
          <a:solidFill>
            <a:srgbClr val="790709"/>
          </a:solidFill>
          <a:ln w="7620">
            <a:solidFill>
              <a:srgbClr val="922022"/>
            </a:solidFill>
            <a:prstDash val="solid"/>
          </a:ln>
        </p:spPr>
      </p:sp>
      <p:sp>
        <p:nvSpPr>
          <p:cNvPr id="7" name="Text 4"/>
          <p:cNvSpPr/>
          <p:nvPr/>
        </p:nvSpPr>
        <p:spPr>
          <a:xfrm>
            <a:off x="997029" y="3052048"/>
            <a:ext cx="106680" cy="302776"/>
          </a:xfrm>
          <a:prstGeom prst="rect">
            <a:avLst/>
          </a:prstGeom>
          <a:noFill/>
          <a:ln/>
        </p:spPr>
        <p:txBody>
          <a:bodyPr wrap="none" rtlCol="0" anchor="t"/>
          <a:lstStyle/>
          <a:p>
            <a:pPr marL="0" indent="0" algn="ctr">
              <a:lnSpc>
                <a:spcPts val="2384"/>
              </a:lnSpc>
              <a:buNone/>
            </a:pPr>
            <a:r>
              <a:rPr lang="en-US" sz="2384" dirty="0">
                <a:solidFill>
                  <a:srgbClr val="E5E0DF"/>
                </a:solidFill>
                <a:latin typeface="Barlow" pitchFamily="34" charset="0"/>
                <a:ea typeface="Barlow" pitchFamily="34" charset="-122"/>
                <a:cs typeface="Barlow" pitchFamily="34" charset="-120"/>
              </a:rPr>
              <a:t>1</a:t>
            </a:r>
            <a:endParaRPr lang="en-US" sz="2384" dirty="0"/>
          </a:p>
        </p:txBody>
      </p:sp>
      <p:sp>
        <p:nvSpPr>
          <p:cNvPr id="8" name="Text 5"/>
          <p:cNvSpPr/>
          <p:nvPr/>
        </p:nvSpPr>
        <p:spPr>
          <a:xfrm>
            <a:off x="1532930" y="2947988"/>
            <a:ext cx="2713672" cy="315516"/>
          </a:xfrm>
          <a:prstGeom prst="rect">
            <a:avLst/>
          </a:prstGeom>
          <a:noFill/>
          <a:ln/>
        </p:spPr>
        <p:txBody>
          <a:bodyPr wrap="none" rtlCol="0" anchor="t"/>
          <a:lstStyle/>
          <a:p>
            <a:pPr marL="0" indent="0">
              <a:lnSpc>
                <a:spcPts val="2484"/>
              </a:lnSpc>
              <a:buNone/>
            </a:pPr>
            <a:r>
              <a:rPr lang="en-US" sz="1987" dirty="0">
                <a:solidFill>
                  <a:srgbClr val="E5E0DF"/>
                </a:solidFill>
                <a:latin typeface="Barlow" pitchFamily="34" charset="0"/>
                <a:ea typeface="Barlow" pitchFamily="34" charset="-122"/>
                <a:cs typeface="Barlow" pitchFamily="34" charset="-120"/>
              </a:rPr>
              <a:t>Artificial Intelligence (AI)</a:t>
            </a:r>
            <a:endParaRPr lang="en-US" sz="1987" dirty="0"/>
          </a:p>
        </p:txBody>
      </p:sp>
      <p:sp>
        <p:nvSpPr>
          <p:cNvPr id="9" name="Text 6"/>
          <p:cNvSpPr/>
          <p:nvPr/>
        </p:nvSpPr>
        <p:spPr>
          <a:xfrm>
            <a:off x="1532930" y="3399711"/>
            <a:ext cx="3457456" cy="1816894"/>
          </a:xfrm>
          <a:prstGeom prst="rect">
            <a:avLst/>
          </a:prstGeom>
          <a:noFill/>
          <a:ln/>
        </p:spPr>
        <p:txBody>
          <a:bodyPr wrap="square" rtlCol="0" anchor="t"/>
          <a:lstStyle/>
          <a:p>
            <a:pPr marL="0" indent="0">
              <a:lnSpc>
                <a:spcPts val="2861"/>
              </a:lnSpc>
              <a:buNone/>
            </a:pPr>
            <a:r>
              <a:rPr lang="en-US" sz="1788" dirty="0">
                <a:solidFill>
                  <a:srgbClr val="E5E0DF"/>
                </a:solidFill>
                <a:latin typeface="Barlow" pitchFamily="34" charset="0"/>
                <a:ea typeface="Barlow" pitchFamily="34" charset="-122"/>
                <a:cs typeface="Barlow" pitchFamily="34" charset="-120"/>
              </a:rPr>
              <a:t>The overarching field encompassing the development of intelligent machines capable of performing tasks typically requiring human intelligence.</a:t>
            </a:r>
            <a:endParaRPr lang="en-US" sz="1788" dirty="0"/>
          </a:p>
        </p:txBody>
      </p:sp>
      <p:sp>
        <p:nvSpPr>
          <p:cNvPr id="10" name="Shape 7"/>
          <p:cNvSpPr/>
          <p:nvPr/>
        </p:nvSpPr>
        <p:spPr>
          <a:xfrm>
            <a:off x="5217438" y="2947988"/>
            <a:ext cx="511016" cy="511016"/>
          </a:xfrm>
          <a:prstGeom prst="roundRect">
            <a:avLst>
              <a:gd name="adj" fmla="val 18667"/>
            </a:avLst>
          </a:prstGeom>
          <a:solidFill>
            <a:srgbClr val="790709"/>
          </a:solidFill>
          <a:ln w="7620">
            <a:solidFill>
              <a:srgbClr val="922022"/>
            </a:solidFill>
            <a:prstDash val="solid"/>
          </a:ln>
        </p:spPr>
      </p:sp>
      <p:sp>
        <p:nvSpPr>
          <p:cNvPr id="11" name="Text 8"/>
          <p:cNvSpPr/>
          <p:nvPr/>
        </p:nvSpPr>
        <p:spPr>
          <a:xfrm>
            <a:off x="5390555" y="3052048"/>
            <a:ext cx="164783" cy="302776"/>
          </a:xfrm>
          <a:prstGeom prst="rect">
            <a:avLst/>
          </a:prstGeom>
          <a:noFill/>
          <a:ln/>
        </p:spPr>
        <p:txBody>
          <a:bodyPr wrap="none" rtlCol="0" anchor="t"/>
          <a:lstStyle/>
          <a:p>
            <a:pPr marL="0" indent="0" algn="ctr">
              <a:lnSpc>
                <a:spcPts val="2384"/>
              </a:lnSpc>
              <a:buNone/>
            </a:pPr>
            <a:r>
              <a:rPr lang="en-US" sz="2384" dirty="0">
                <a:solidFill>
                  <a:srgbClr val="E5E0DF"/>
                </a:solidFill>
                <a:latin typeface="Barlow" pitchFamily="34" charset="0"/>
                <a:ea typeface="Barlow" pitchFamily="34" charset="-122"/>
                <a:cs typeface="Barlow" pitchFamily="34" charset="-120"/>
              </a:rPr>
              <a:t>2</a:t>
            </a:r>
            <a:endParaRPr lang="en-US" sz="2384" dirty="0"/>
          </a:p>
        </p:txBody>
      </p:sp>
      <p:sp>
        <p:nvSpPr>
          <p:cNvPr id="12" name="Text 9"/>
          <p:cNvSpPr/>
          <p:nvPr/>
        </p:nvSpPr>
        <p:spPr>
          <a:xfrm>
            <a:off x="5955506" y="2947988"/>
            <a:ext cx="2523530" cy="315516"/>
          </a:xfrm>
          <a:prstGeom prst="rect">
            <a:avLst/>
          </a:prstGeom>
          <a:noFill/>
          <a:ln/>
        </p:spPr>
        <p:txBody>
          <a:bodyPr wrap="none" rtlCol="0" anchor="t"/>
          <a:lstStyle/>
          <a:p>
            <a:pPr marL="0" indent="0">
              <a:lnSpc>
                <a:spcPts val="2484"/>
              </a:lnSpc>
              <a:buNone/>
            </a:pPr>
            <a:r>
              <a:rPr lang="en-US" sz="1987" dirty="0">
                <a:solidFill>
                  <a:srgbClr val="E5E0DF"/>
                </a:solidFill>
                <a:latin typeface="Barlow" pitchFamily="34" charset="0"/>
                <a:ea typeface="Barlow" pitchFamily="34" charset="-122"/>
                <a:cs typeface="Barlow" pitchFamily="34" charset="-120"/>
              </a:rPr>
              <a:t>Machine Learning (ML)</a:t>
            </a:r>
            <a:endParaRPr lang="en-US" sz="1987" dirty="0"/>
          </a:p>
        </p:txBody>
      </p:sp>
      <p:sp>
        <p:nvSpPr>
          <p:cNvPr id="13" name="Text 10"/>
          <p:cNvSpPr/>
          <p:nvPr/>
        </p:nvSpPr>
        <p:spPr>
          <a:xfrm>
            <a:off x="5955506" y="3399711"/>
            <a:ext cx="3457456" cy="1816894"/>
          </a:xfrm>
          <a:prstGeom prst="rect">
            <a:avLst/>
          </a:prstGeom>
          <a:noFill/>
          <a:ln/>
        </p:spPr>
        <p:txBody>
          <a:bodyPr wrap="square" rtlCol="0" anchor="t"/>
          <a:lstStyle/>
          <a:p>
            <a:pPr marL="0" indent="0">
              <a:lnSpc>
                <a:spcPts val="2861"/>
              </a:lnSpc>
              <a:buNone/>
            </a:pPr>
            <a:r>
              <a:rPr lang="en-US" sz="1788" dirty="0">
                <a:solidFill>
                  <a:srgbClr val="E5E0DF"/>
                </a:solidFill>
                <a:latin typeface="Barlow" pitchFamily="34" charset="0"/>
                <a:ea typeface="Barlow" pitchFamily="34" charset="-122"/>
                <a:cs typeface="Barlow" pitchFamily="34" charset="-120"/>
              </a:rPr>
              <a:t>A subset of AI focused on training computer systems to learn from data without explicit programming, enabling them to adapt and improve over time.</a:t>
            </a:r>
            <a:endParaRPr lang="en-US" sz="1788" dirty="0"/>
          </a:p>
        </p:txBody>
      </p:sp>
      <p:sp>
        <p:nvSpPr>
          <p:cNvPr id="14" name="Shape 11"/>
          <p:cNvSpPr/>
          <p:nvPr/>
        </p:nvSpPr>
        <p:spPr>
          <a:xfrm>
            <a:off x="9640014" y="2947988"/>
            <a:ext cx="511016" cy="511016"/>
          </a:xfrm>
          <a:prstGeom prst="roundRect">
            <a:avLst>
              <a:gd name="adj" fmla="val 18667"/>
            </a:avLst>
          </a:prstGeom>
          <a:solidFill>
            <a:srgbClr val="790709"/>
          </a:solidFill>
          <a:ln w="7620">
            <a:solidFill>
              <a:srgbClr val="922022"/>
            </a:solidFill>
            <a:prstDash val="solid"/>
          </a:ln>
        </p:spPr>
      </p:sp>
      <p:sp>
        <p:nvSpPr>
          <p:cNvPr id="15" name="Text 12"/>
          <p:cNvSpPr/>
          <p:nvPr/>
        </p:nvSpPr>
        <p:spPr>
          <a:xfrm>
            <a:off x="9816108" y="3052048"/>
            <a:ext cx="158710" cy="302776"/>
          </a:xfrm>
          <a:prstGeom prst="rect">
            <a:avLst/>
          </a:prstGeom>
          <a:noFill/>
          <a:ln/>
        </p:spPr>
        <p:txBody>
          <a:bodyPr wrap="none" rtlCol="0" anchor="t"/>
          <a:lstStyle/>
          <a:p>
            <a:pPr marL="0" indent="0" algn="ctr">
              <a:lnSpc>
                <a:spcPts val="2384"/>
              </a:lnSpc>
              <a:buNone/>
            </a:pPr>
            <a:r>
              <a:rPr lang="en-US" sz="2384" dirty="0">
                <a:solidFill>
                  <a:srgbClr val="E5E0DF"/>
                </a:solidFill>
                <a:latin typeface="Barlow" pitchFamily="34" charset="0"/>
                <a:ea typeface="Barlow" pitchFamily="34" charset="-122"/>
                <a:cs typeface="Barlow" pitchFamily="34" charset="-120"/>
              </a:rPr>
              <a:t>3</a:t>
            </a:r>
            <a:endParaRPr lang="en-US" sz="2384" dirty="0"/>
          </a:p>
        </p:txBody>
      </p:sp>
      <p:sp>
        <p:nvSpPr>
          <p:cNvPr id="16" name="Text 13"/>
          <p:cNvSpPr/>
          <p:nvPr/>
        </p:nvSpPr>
        <p:spPr>
          <a:xfrm>
            <a:off x="10378083" y="2947988"/>
            <a:ext cx="2523530" cy="315516"/>
          </a:xfrm>
          <a:prstGeom prst="rect">
            <a:avLst/>
          </a:prstGeom>
          <a:noFill/>
          <a:ln/>
        </p:spPr>
        <p:txBody>
          <a:bodyPr wrap="none" rtlCol="0" anchor="t"/>
          <a:lstStyle/>
          <a:p>
            <a:pPr marL="0" indent="0">
              <a:lnSpc>
                <a:spcPts val="2484"/>
              </a:lnSpc>
              <a:buNone/>
            </a:pPr>
            <a:r>
              <a:rPr lang="en-US" sz="1987" dirty="0">
                <a:solidFill>
                  <a:srgbClr val="E5E0DF"/>
                </a:solidFill>
                <a:latin typeface="Barlow" pitchFamily="34" charset="0"/>
                <a:ea typeface="Barlow" pitchFamily="34" charset="-122"/>
                <a:cs typeface="Barlow" pitchFamily="34" charset="-120"/>
              </a:rPr>
              <a:t>Deep Learning (DL)</a:t>
            </a:r>
            <a:endParaRPr lang="en-US" sz="1987" dirty="0"/>
          </a:p>
        </p:txBody>
      </p:sp>
      <p:sp>
        <p:nvSpPr>
          <p:cNvPr id="17" name="Text 14"/>
          <p:cNvSpPr/>
          <p:nvPr/>
        </p:nvSpPr>
        <p:spPr>
          <a:xfrm>
            <a:off x="10378083" y="3399711"/>
            <a:ext cx="3457456" cy="1816894"/>
          </a:xfrm>
          <a:prstGeom prst="rect">
            <a:avLst/>
          </a:prstGeom>
          <a:noFill/>
          <a:ln/>
        </p:spPr>
        <p:txBody>
          <a:bodyPr wrap="square" rtlCol="0" anchor="t"/>
          <a:lstStyle/>
          <a:p>
            <a:pPr marL="0" indent="0">
              <a:lnSpc>
                <a:spcPts val="2861"/>
              </a:lnSpc>
              <a:buNone/>
            </a:pPr>
            <a:r>
              <a:rPr lang="en-US" sz="1788" dirty="0">
                <a:solidFill>
                  <a:srgbClr val="E5E0DF"/>
                </a:solidFill>
                <a:latin typeface="Barlow" pitchFamily="34" charset="0"/>
                <a:ea typeface="Barlow" pitchFamily="34" charset="-122"/>
                <a:cs typeface="Barlow" pitchFamily="34" charset="-120"/>
              </a:rPr>
              <a:t>A specific type of machine learning that uses artificial neural networks with multiple layers to extract complex patterns and features from data.</a:t>
            </a:r>
            <a:endParaRPr lang="en-US" sz="1788" dirty="0"/>
          </a:p>
        </p:txBody>
      </p:sp>
      <p:sp>
        <p:nvSpPr>
          <p:cNvPr id="18" name="Shape 15"/>
          <p:cNvSpPr/>
          <p:nvPr/>
        </p:nvSpPr>
        <p:spPr>
          <a:xfrm>
            <a:off x="794861" y="5699165"/>
            <a:ext cx="511016" cy="511016"/>
          </a:xfrm>
          <a:prstGeom prst="roundRect">
            <a:avLst>
              <a:gd name="adj" fmla="val 18667"/>
            </a:avLst>
          </a:prstGeom>
          <a:solidFill>
            <a:srgbClr val="790709"/>
          </a:solidFill>
          <a:ln w="7620">
            <a:solidFill>
              <a:srgbClr val="922022"/>
            </a:solidFill>
            <a:prstDash val="solid"/>
          </a:ln>
        </p:spPr>
      </p:sp>
      <p:sp>
        <p:nvSpPr>
          <p:cNvPr id="19" name="Text 16"/>
          <p:cNvSpPr/>
          <p:nvPr/>
        </p:nvSpPr>
        <p:spPr>
          <a:xfrm>
            <a:off x="964049" y="5803225"/>
            <a:ext cx="172641" cy="302776"/>
          </a:xfrm>
          <a:prstGeom prst="rect">
            <a:avLst/>
          </a:prstGeom>
          <a:noFill/>
          <a:ln/>
        </p:spPr>
        <p:txBody>
          <a:bodyPr wrap="none" rtlCol="0" anchor="t"/>
          <a:lstStyle/>
          <a:p>
            <a:pPr marL="0" indent="0" algn="ctr">
              <a:lnSpc>
                <a:spcPts val="2384"/>
              </a:lnSpc>
              <a:buNone/>
            </a:pPr>
            <a:r>
              <a:rPr lang="en-US" sz="2384" dirty="0">
                <a:solidFill>
                  <a:srgbClr val="E5E0DF"/>
                </a:solidFill>
                <a:latin typeface="Barlow" pitchFamily="34" charset="0"/>
                <a:ea typeface="Barlow" pitchFamily="34" charset="-122"/>
                <a:cs typeface="Barlow" pitchFamily="34" charset="-120"/>
              </a:rPr>
              <a:t>4</a:t>
            </a:r>
            <a:endParaRPr lang="en-US" sz="2384" dirty="0"/>
          </a:p>
        </p:txBody>
      </p:sp>
      <p:sp>
        <p:nvSpPr>
          <p:cNvPr id="20" name="Text 17"/>
          <p:cNvSpPr/>
          <p:nvPr/>
        </p:nvSpPr>
        <p:spPr>
          <a:xfrm>
            <a:off x="1532930" y="5699165"/>
            <a:ext cx="2523530" cy="315516"/>
          </a:xfrm>
          <a:prstGeom prst="rect">
            <a:avLst/>
          </a:prstGeom>
          <a:noFill/>
          <a:ln/>
        </p:spPr>
        <p:txBody>
          <a:bodyPr wrap="none" rtlCol="0" anchor="t"/>
          <a:lstStyle/>
          <a:p>
            <a:pPr marL="0" indent="0">
              <a:lnSpc>
                <a:spcPts val="2484"/>
              </a:lnSpc>
              <a:buNone/>
            </a:pPr>
            <a:r>
              <a:rPr lang="en-US" sz="1987" dirty="0">
                <a:solidFill>
                  <a:srgbClr val="E5E0DF"/>
                </a:solidFill>
                <a:latin typeface="Barlow" pitchFamily="34" charset="0"/>
                <a:ea typeface="Barlow" pitchFamily="34" charset="-122"/>
                <a:cs typeface="Barlow" pitchFamily="34" charset="-120"/>
              </a:rPr>
              <a:t>Generative AI</a:t>
            </a:r>
            <a:endParaRPr lang="en-US" sz="1987" dirty="0"/>
          </a:p>
        </p:txBody>
      </p:sp>
      <p:sp>
        <p:nvSpPr>
          <p:cNvPr id="21" name="Text 18"/>
          <p:cNvSpPr/>
          <p:nvPr/>
        </p:nvSpPr>
        <p:spPr>
          <a:xfrm>
            <a:off x="1532930" y="6150888"/>
            <a:ext cx="5668804" cy="1090136"/>
          </a:xfrm>
          <a:prstGeom prst="rect">
            <a:avLst/>
          </a:prstGeom>
          <a:noFill/>
          <a:ln/>
        </p:spPr>
        <p:txBody>
          <a:bodyPr wrap="square" rtlCol="0" anchor="t"/>
          <a:lstStyle/>
          <a:p>
            <a:pPr marL="0" indent="0">
              <a:lnSpc>
                <a:spcPts val="2861"/>
              </a:lnSpc>
              <a:buNone/>
            </a:pPr>
            <a:r>
              <a:rPr lang="en-US" sz="1788" dirty="0">
                <a:solidFill>
                  <a:srgbClr val="E5E0DF"/>
                </a:solidFill>
                <a:latin typeface="Barlow" pitchFamily="34" charset="0"/>
                <a:ea typeface="Barlow" pitchFamily="34" charset="-122"/>
                <a:cs typeface="Barlow" pitchFamily="34" charset="-120"/>
              </a:rPr>
              <a:t>A branch of AI that focuses on creating new content, such as text, images, music, and videos, using algorithms to learn from existing data and generate novel outputs.</a:t>
            </a:r>
            <a:endParaRPr lang="en-US" sz="1788" dirty="0"/>
          </a:p>
        </p:txBody>
      </p:sp>
      <p:sp>
        <p:nvSpPr>
          <p:cNvPr id="22" name="Shape 19"/>
          <p:cNvSpPr/>
          <p:nvPr/>
        </p:nvSpPr>
        <p:spPr>
          <a:xfrm>
            <a:off x="7428786" y="5699165"/>
            <a:ext cx="511016" cy="511016"/>
          </a:xfrm>
          <a:prstGeom prst="roundRect">
            <a:avLst>
              <a:gd name="adj" fmla="val 18667"/>
            </a:avLst>
          </a:prstGeom>
          <a:solidFill>
            <a:srgbClr val="790709"/>
          </a:solidFill>
          <a:ln w="7620">
            <a:solidFill>
              <a:srgbClr val="922022"/>
            </a:solidFill>
            <a:prstDash val="solid"/>
          </a:ln>
        </p:spPr>
      </p:sp>
      <p:sp>
        <p:nvSpPr>
          <p:cNvPr id="23" name="Text 20"/>
          <p:cNvSpPr/>
          <p:nvPr/>
        </p:nvSpPr>
        <p:spPr>
          <a:xfrm>
            <a:off x="7605117" y="5803225"/>
            <a:ext cx="158353" cy="302776"/>
          </a:xfrm>
          <a:prstGeom prst="rect">
            <a:avLst/>
          </a:prstGeom>
          <a:noFill/>
          <a:ln/>
        </p:spPr>
        <p:txBody>
          <a:bodyPr wrap="none" rtlCol="0" anchor="t"/>
          <a:lstStyle/>
          <a:p>
            <a:pPr marL="0" indent="0" algn="ctr">
              <a:lnSpc>
                <a:spcPts val="2384"/>
              </a:lnSpc>
              <a:buNone/>
            </a:pPr>
            <a:r>
              <a:rPr lang="en-US" sz="2384" dirty="0">
                <a:solidFill>
                  <a:srgbClr val="E5E0DF"/>
                </a:solidFill>
                <a:latin typeface="Barlow" pitchFamily="34" charset="0"/>
                <a:ea typeface="Barlow" pitchFamily="34" charset="-122"/>
                <a:cs typeface="Barlow" pitchFamily="34" charset="-120"/>
              </a:rPr>
              <a:t>5</a:t>
            </a:r>
            <a:endParaRPr lang="en-US" sz="2384" dirty="0"/>
          </a:p>
        </p:txBody>
      </p:sp>
      <p:sp>
        <p:nvSpPr>
          <p:cNvPr id="24" name="Text 21"/>
          <p:cNvSpPr/>
          <p:nvPr/>
        </p:nvSpPr>
        <p:spPr>
          <a:xfrm>
            <a:off x="8166854" y="5699165"/>
            <a:ext cx="2523530" cy="315516"/>
          </a:xfrm>
          <a:prstGeom prst="rect">
            <a:avLst/>
          </a:prstGeom>
          <a:noFill/>
          <a:ln/>
        </p:spPr>
        <p:txBody>
          <a:bodyPr wrap="none" rtlCol="0" anchor="t"/>
          <a:lstStyle/>
          <a:p>
            <a:pPr marL="0" indent="0">
              <a:lnSpc>
                <a:spcPts val="2484"/>
              </a:lnSpc>
              <a:buNone/>
            </a:pPr>
            <a:r>
              <a:rPr lang="en-US" sz="1987" dirty="0">
                <a:solidFill>
                  <a:srgbClr val="E5E0DF"/>
                </a:solidFill>
                <a:latin typeface="Barlow" pitchFamily="34" charset="0"/>
                <a:ea typeface="Barlow" pitchFamily="34" charset="-122"/>
                <a:cs typeface="Barlow" pitchFamily="34" charset="-120"/>
              </a:rPr>
              <a:t>Applied AI</a:t>
            </a:r>
            <a:endParaRPr lang="en-US" sz="1987" dirty="0"/>
          </a:p>
        </p:txBody>
      </p:sp>
      <p:sp>
        <p:nvSpPr>
          <p:cNvPr id="25" name="Text 22"/>
          <p:cNvSpPr/>
          <p:nvPr/>
        </p:nvSpPr>
        <p:spPr>
          <a:xfrm>
            <a:off x="8166854" y="6150888"/>
            <a:ext cx="5668804" cy="1090136"/>
          </a:xfrm>
          <a:prstGeom prst="rect">
            <a:avLst/>
          </a:prstGeom>
          <a:noFill/>
          <a:ln/>
        </p:spPr>
        <p:txBody>
          <a:bodyPr wrap="square" rtlCol="0" anchor="t"/>
          <a:lstStyle/>
          <a:p>
            <a:pPr marL="0" indent="0">
              <a:lnSpc>
                <a:spcPts val="2861"/>
              </a:lnSpc>
              <a:buNone/>
            </a:pPr>
            <a:r>
              <a:rPr lang="en-US" sz="1788" dirty="0">
                <a:solidFill>
                  <a:srgbClr val="E5E0DF"/>
                </a:solidFill>
                <a:latin typeface="Barlow" pitchFamily="34" charset="0"/>
                <a:ea typeface="Barlow" pitchFamily="34" charset="-122"/>
                <a:cs typeface="Barlow" pitchFamily="34" charset="-120"/>
              </a:rPr>
              <a:t>The practical implementation of AI techniques across various industries and domains, ranging from healthcare and finance to manufacturing and transportation.</a:t>
            </a:r>
            <a:endParaRPr lang="en-US" sz="1788"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91718">
              <a:alpha val="75000"/>
            </a:srgbClr>
          </a:solidFill>
          <a:ln/>
        </p:spPr>
      </p:sp>
      <p:sp>
        <p:nvSpPr>
          <p:cNvPr id="4" name="Text 1"/>
          <p:cNvSpPr/>
          <p:nvPr/>
        </p:nvSpPr>
        <p:spPr>
          <a:xfrm>
            <a:off x="2062996" y="553164"/>
            <a:ext cx="7395210" cy="496491"/>
          </a:xfrm>
          <a:prstGeom prst="rect">
            <a:avLst/>
          </a:prstGeom>
          <a:noFill/>
          <a:ln/>
        </p:spPr>
        <p:txBody>
          <a:bodyPr wrap="none" rtlCol="0" anchor="t"/>
          <a:lstStyle/>
          <a:p>
            <a:pPr marL="0" indent="0">
              <a:lnSpc>
                <a:spcPts val="3909"/>
              </a:lnSpc>
              <a:buNone/>
            </a:pPr>
            <a:r>
              <a:rPr lang="en-US" sz="3127" dirty="0">
                <a:solidFill>
                  <a:srgbClr val="FFFFFF"/>
                </a:solidFill>
                <a:latin typeface="Barlow" pitchFamily="34" charset="0"/>
                <a:ea typeface="Barlow" pitchFamily="34" charset="-122"/>
                <a:cs typeface="Barlow" pitchFamily="34" charset="-120"/>
              </a:rPr>
              <a:t>The Quest for Artificial General Intelligence</a:t>
            </a:r>
            <a:endParaRPr lang="en-US" sz="3127" dirty="0"/>
          </a:p>
        </p:txBody>
      </p:sp>
      <p:sp>
        <p:nvSpPr>
          <p:cNvPr id="5" name="Text 2"/>
          <p:cNvSpPr/>
          <p:nvPr/>
        </p:nvSpPr>
        <p:spPr>
          <a:xfrm>
            <a:off x="2062996" y="1406962"/>
            <a:ext cx="10504289" cy="571738"/>
          </a:xfrm>
          <a:prstGeom prst="rect">
            <a:avLst/>
          </a:prstGeom>
          <a:noFill/>
          <a:ln/>
        </p:spPr>
        <p:txBody>
          <a:bodyPr wrap="square" rtlCol="0" anchor="t"/>
          <a:lstStyle/>
          <a:p>
            <a:pPr marL="0" indent="0">
              <a:lnSpc>
                <a:spcPts val="2251"/>
              </a:lnSpc>
              <a:buNone/>
            </a:pPr>
            <a:r>
              <a:rPr lang="en-US" sz="1407" dirty="0">
                <a:solidFill>
                  <a:srgbClr val="E5E0DF"/>
                </a:solidFill>
                <a:latin typeface="Barlow" pitchFamily="34" charset="0"/>
                <a:ea typeface="Barlow" pitchFamily="34" charset="-122"/>
                <a:cs typeface="Barlow" pitchFamily="34" charset="-120"/>
              </a:rPr>
              <a:t>Artificial General Intelligence (AGI), often referred to as strong AI, is a hypothetical form of AI that possesses human-level intelligence and the ability to learn and perform any intellectual task that a human can.</a:t>
            </a:r>
            <a:endParaRPr lang="en-US" sz="1407" dirty="0"/>
          </a:p>
        </p:txBody>
      </p:sp>
      <p:sp>
        <p:nvSpPr>
          <p:cNvPr id="6" name="Shape 3"/>
          <p:cNvSpPr/>
          <p:nvPr/>
        </p:nvSpPr>
        <p:spPr>
          <a:xfrm>
            <a:off x="7114044" y="2380655"/>
            <a:ext cx="402074" cy="402074"/>
          </a:xfrm>
          <a:prstGeom prst="roundRect">
            <a:avLst>
              <a:gd name="adj" fmla="val 18668"/>
            </a:avLst>
          </a:prstGeom>
          <a:solidFill>
            <a:srgbClr val="790709"/>
          </a:solidFill>
          <a:ln w="7620">
            <a:solidFill>
              <a:srgbClr val="922022"/>
            </a:solidFill>
            <a:prstDash val="solid"/>
          </a:ln>
        </p:spPr>
      </p:sp>
      <p:sp>
        <p:nvSpPr>
          <p:cNvPr id="7" name="Text 4"/>
          <p:cNvSpPr/>
          <p:nvPr/>
        </p:nvSpPr>
        <p:spPr>
          <a:xfrm>
            <a:off x="7273111" y="2462570"/>
            <a:ext cx="83939" cy="238244"/>
          </a:xfrm>
          <a:prstGeom prst="rect">
            <a:avLst/>
          </a:prstGeom>
          <a:noFill/>
          <a:ln/>
        </p:spPr>
        <p:txBody>
          <a:bodyPr wrap="none" rtlCol="0" anchor="t"/>
          <a:lstStyle/>
          <a:p>
            <a:pPr marL="0" indent="0" algn="ctr">
              <a:lnSpc>
                <a:spcPts val="1876"/>
              </a:lnSpc>
              <a:buNone/>
            </a:pPr>
            <a:r>
              <a:rPr lang="en-US" sz="1876" dirty="0">
                <a:solidFill>
                  <a:srgbClr val="E5E0DF"/>
                </a:solidFill>
                <a:latin typeface="Barlow" pitchFamily="34" charset="0"/>
                <a:ea typeface="Barlow" pitchFamily="34" charset="-122"/>
                <a:cs typeface="Barlow" pitchFamily="34" charset="-120"/>
              </a:rPr>
              <a:t>1</a:t>
            </a:r>
            <a:endParaRPr lang="en-US" sz="1876" dirty="0"/>
          </a:p>
        </p:txBody>
      </p:sp>
      <p:sp>
        <p:nvSpPr>
          <p:cNvPr id="8" name="Text 5"/>
          <p:cNvSpPr/>
          <p:nvPr/>
        </p:nvSpPr>
        <p:spPr>
          <a:xfrm>
            <a:off x="3847028" y="2358271"/>
            <a:ext cx="2485192" cy="248245"/>
          </a:xfrm>
          <a:prstGeom prst="rect">
            <a:avLst/>
          </a:prstGeom>
          <a:noFill/>
          <a:ln/>
        </p:spPr>
        <p:txBody>
          <a:bodyPr wrap="none" rtlCol="0" anchor="t"/>
          <a:lstStyle/>
          <a:p>
            <a:pPr marL="0" indent="0" algn="r">
              <a:lnSpc>
                <a:spcPts val="1954"/>
              </a:lnSpc>
              <a:buNone/>
            </a:pPr>
            <a:r>
              <a:rPr lang="en-US" sz="1564" dirty="0">
                <a:solidFill>
                  <a:srgbClr val="E5E0DF"/>
                </a:solidFill>
                <a:latin typeface="Barlow" pitchFamily="34" charset="0"/>
                <a:ea typeface="Barlow" pitchFamily="34" charset="-122"/>
                <a:cs typeface="Barlow" pitchFamily="34" charset="-120"/>
              </a:rPr>
              <a:t>Step 1: Building a Foundation</a:t>
            </a:r>
            <a:endParaRPr lang="en-US" sz="1564" dirty="0"/>
          </a:p>
        </p:txBody>
      </p:sp>
      <p:sp>
        <p:nvSpPr>
          <p:cNvPr id="9" name="Text 6"/>
          <p:cNvSpPr/>
          <p:nvPr/>
        </p:nvSpPr>
        <p:spPr>
          <a:xfrm>
            <a:off x="2062996" y="2713673"/>
            <a:ext cx="4269224" cy="857607"/>
          </a:xfrm>
          <a:prstGeom prst="rect">
            <a:avLst/>
          </a:prstGeom>
          <a:noFill/>
          <a:ln/>
        </p:spPr>
        <p:txBody>
          <a:bodyPr wrap="square" rtlCol="0" anchor="t"/>
          <a:lstStyle/>
          <a:p>
            <a:pPr marL="0" indent="0" algn="r">
              <a:lnSpc>
                <a:spcPts val="2251"/>
              </a:lnSpc>
              <a:buNone/>
            </a:pPr>
            <a:r>
              <a:rPr lang="en-US" sz="1407" dirty="0">
                <a:solidFill>
                  <a:srgbClr val="E5E0DF"/>
                </a:solidFill>
                <a:latin typeface="Barlow" pitchFamily="34" charset="0"/>
                <a:ea typeface="Barlow" pitchFamily="34" charset="-122"/>
                <a:cs typeface="Barlow" pitchFamily="34" charset="-120"/>
              </a:rPr>
              <a:t>Developing sophisticated AI systems that can process information, learn from data, and solve complex problems.</a:t>
            </a:r>
            <a:endParaRPr lang="en-US" sz="1407" dirty="0"/>
          </a:p>
        </p:txBody>
      </p:sp>
      <p:sp>
        <p:nvSpPr>
          <p:cNvPr id="10" name="Shape 7"/>
          <p:cNvSpPr/>
          <p:nvPr/>
        </p:nvSpPr>
        <p:spPr>
          <a:xfrm>
            <a:off x="7114044" y="3273981"/>
            <a:ext cx="402074" cy="402074"/>
          </a:xfrm>
          <a:prstGeom prst="roundRect">
            <a:avLst>
              <a:gd name="adj" fmla="val 18668"/>
            </a:avLst>
          </a:prstGeom>
          <a:solidFill>
            <a:srgbClr val="790709"/>
          </a:solidFill>
          <a:ln w="7620">
            <a:solidFill>
              <a:srgbClr val="922022"/>
            </a:solidFill>
            <a:prstDash val="solid"/>
          </a:ln>
        </p:spPr>
      </p:sp>
      <p:sp>
        <p:nvSpPr>
          <p:cNvPr id="11" name="Text 8"/>
          <p:cNvSpPr/>
          <p:nvPr/>
        </p:nvSpPr>
        <p:spPr>
          <a:xfrm>
            <a:off x="7250251" y="3355896"/>
            <a:ext cx="129659" cy="238244"/>
          </a:xfrm>
          <a:prstGeom prst="rect">
            <a:avLst/>
          </a:prstGeom>
          <a:noFill/>
          <a:ln/>
        </p:spPr>
        <p:txBody>
          <a:bodyPr wrap="none" rtlCol="0" anchor="t"/>
          <a:lstStyle/>
          <a:p>
            <a:pPr marL="0" indent="0" algn="ctr">
              <a:lnSpc>
                <a:spcPts val="1876"/>
              </a:lnSpc>
              <a:buNone/>
            </a:pPr>
            <a:r>
              <a:rPr lang="en-US" sz="1876" dirty="0">
                <a:solidFill>
                  <a:srgbClr val="E5E0DF"/>
                </a:solidFill>
                <a:latin typeface="Barlow" pitchFamily="34" charset="0"/>
                <a:ea typeface="Barlow" pitchFamily="34" charset="-122"/>
                <a:cs typeface="Barlow" pitchFamily="34" charset="-120"/>
              </a:rPr>
              <a:t>2</a:t>
            </a:r>
            <a:endParaRPr lang="en-US" sz="1876" dirty="0"/>
          </a:p>
        </p:txBody>
      </p:sp>
      <p:sp>
        <p:nvSpPr>
          <p:cNvPr id="12" name="Text 9"/>
          <p:cNvSpPr/>
          <p:nvPr/>
        </p:nvSpPr>
        <p:spPr>
          <a:xfrm>
            <a:off x="8297942" y="3251597"/>
            <a:ext cx="3516511" cy="248245"/>
          </a:xfrm>
          <a:prstGeom prst="rect">
            <a:avLst/>
          </a:prstGeom>
          <a:noFill/>
          <a:ln/>
        </p:spPr>
        <p:txBody>
          <a:bodyPr wrap="none" rtlCol="0" anchor="t"/>
          <a:lstStyle/>
          <a:p>
            <a:pPr marL="0" indent="0" algn="l">
              <a:lnSpc>
                <a:spcPts val="1954"/>
              </a:lnSpc>
              <a:buNone/>
            </a:pPr>
            <a:r>
              <a:rPr lang="en-US" sz="1564" dirty="0">
                <a:solidFill>
                  <a:srgbClr val="E5E0DF"/>
                </a:solidFill>
                <a:latin typeface="Barlow" pitchFamily="34" charset="0"/>
                <a:ea typeface="Barlow" pitchFamily="34" charset="-122"/>
                <a:cs typeface="Barlow" pitchFamily="34" charset="-120"/>
              </a:rPr>
              <a:t>Step 2: Embracing Cognitive Capabilities</a:t>
            </a:r>
            <a:endParaRPr lang="en-US" sz="1564" dirty="0"/>
          </a:p>
        </p:txBody>
      </p:sp>
      <p:sp>
        <p:nvSpPr>
          <p:cNvPr id="13" name="Text 10"/>
          <p:cNvSpPr/>
          <p:nvPr/>
        </p:nvSpPr>
        <p:spPr>
          <a:xfrm>
            <a:off x="8297942" y="3606998"/>
            <a:ext cx="4269343" cy="857607"/>
          </a:xfrm>
          <a:prstGeom prst="rect">
            <a:avLst/>
          </a:prstGeom>
          <a:noFill/>
          <a:ln/>
        </p:spPr>
        <p:txBody>
          <a:bodyPr wrap="square" rtlCol="0" anchor="t"/>
          <a:lstStyle/>
          <a:p>
            <a:pPr marL="0" indent="0" algn="l">
              <a:lnSpc>
                <a:spcPts val="2251"/>
              </a:lnSpc>
              <a:buNone/>
            </a:pPr>
            <a:r>
              <a:rPr lang="en-US" sz="1407" dirty="0">
                <a:solidFill>
                  <a:srgbClr val="E5E0DF"/>
                </a:solidFill>
                <a:latin typeface="Barlow" pitchFamily="34" charset="0"/>
                <a:ea typeface="Barlow" pitchFamily="34" charset="-122"/>
                <a:cs typeface="Barlow" pitchFamily="34" charset="-120"/>
              </a:rPr>
              <a:t>Expanding AI systems to encompass a wider range of cognitive abilities, including reasoning, problem-solving, and decision-making.</a:t>
            </a:r>
            <a:endParaRPr lang="en-US" sz="1407" dirty="0"/>
          </a:p>
        </p:txBody>
      </p:sp>
      <p:sp>
        <p:nvSpPr>
          <p:cNvPr id="14" name="Shape 11"/>
          <p:cNvSpPr/>
          <p:nvPr/>
        </p:nvSpPr>
        <p:spPr>
          <a:xfrm>
            <a:off x="7114044" y="4148376"/>
            <a:ext cx="402074" cy="402074"/>
          </a:xfrm>
          <a:prstGeom prst="roundRect">
            <a:avLst>
              <a:gd name="adj" fmla="val 18668"/>
            </a:avLst>
          </a:prstGeom>
          <a:solidFill>
            <a:srgbClr val="790709"/>
          </a:solidFill>
          <a:ln w="7620">
            <a:solidFill>
              <a:srgbClr val="922022"/>
            </a:solidFill>
            <a:prstDash val="solid"/>
          </a:ln>
        </p:spPr>
      </p:sp>
      <p:sp>
        <p:nvSpPr>
          <p:cNvPr id="15" name="Text 12"/>
          <p:cNvSpPr/>
          <p:nvPr/>
        </p:nvSpPr>
        <p:spPr>
          <a:xfrm>
            <a:off x="7252633" y="4230291"/>
            <a:ext cx="124897" cy="238244"/>
          </a:xfrm>
          <a:prstGeom prst="rect">
            <a:avLst/>
          </a:prstGeom>
          <a:noFill/>
          <a:ln/>
        </p:spPr>
        <p:txBody>
          <a:bodyPr wrap="none" rtlCol="0" anchor="t"/>
          <a:lstStyle/>
          <a:p>
            <a:pPr marL="0" indent="0" algn="ctr">
              <a:lnSpc>
                <a:spcPts val="1876"/>
              </a:lnSpc>
              <a:buNone/>
            </a:pPr>
            <a:r>
              <a:rPr lang="en-US" sz="1876" dirty="0">
                <a:solidFill>
                  <a:srgbClr val="E5E0DF"/>
                </a:solidFill>
                <a:latin typeface="Barlow" pitchFamily="34" charset="0"/>
                <a:ea typeface="Barlow" pitchFamily="34" charset="-122"/>
                <a:cs typeface="Barlow" pitchFamily="34" charset="-120"/>
              </a:rPr>
              <a:t>3</a:t>
            </a:r>
            <a:endParaRPr lang="en-US" sz="1876" dirty="0"/>
          </a:p>
        </p:txBody>
      </p:sp>
      <p:sp>
        <p:nvSpPr>
          <p:cNvPr id="16" name="Text 13"/>
          <p:cNvSpPr/>
          <p:nvPr/>
        </p:nvSpPr>
        <p:spPr>
          <a:xfrm>
            <a:off x="2545199" y="4125992"/>
            <a:ext cx="3787021" cy="248245"/>
          </a:xfrm>
          <a:prstGeom prst="rect">
            <a:avLst/>
          </a:prstGeom>
          <a:noFill/>
          <a:ln/>
        </p:spPr>
        <p:txBody>
          <a:bodyPr wrap="none" rtlCol="0" anchor="t"/>
          <a:lstStyle/>
          <a:p>
            <a:pPr marL="0" indent="0" algn="r">
              <a:lnSpc>
                <a:spcPts val="1954"/>
              </a:lnSpc>
              <a:buNone/>
            </a:pPr>
            <a:r>
              <a:rPr lang="en-US" sz="1564" dirty="0">
                <a:solidFill>
                  <a:srgbClr val="E5E0DF"/>
                </a:solidFill>
                <a:latin typeface="Barlow" pitchFamily="34" charset="0"/>
                <a:ea typeface="Barlow" pitchFamily="34" charset="-122"/>
                <a:cs typeface="Barlow" pitchFamily="34" charset="-120"/>
              </a:rPr>
              <a:t>Step 3: Fostering Creativity and Imagination</a:t>
            </a:r>
            <a:endParaRPr lang="en-US" sz="1564" dirty="0"/>
          </a:p>
        </p:txBody>
      </p:sp>
      <p:sp>
        <p:nvSpPr>
          <p:cNvPr id="17" name="Text 14"/>
          <p:cNvSpPr/>
          <p:nvPr/>
        </p:nvSpPr>
        <p:spPr>
          <a:xfrm>
            <a:off x="2062996" y="4481393"/>
            <a:ext cx="4269224" cy="571738"/>
          </a:xfrm>
          <a:prstGeom prst="rect">
            <a:avLst/>
          </a:prstGeom>
          <a:noFill/>
          <a:ln/>
        </p:spPr>
        <p:txBody>
          <a:bodyPr wrap="square" rtlCol="0" anchor="t"/>
          <a:lstStyle/>
          <a:p>
            <a:pPr marL="0" indent="0" algn="r">
              <a:lnSpc>
                <a:spcPts val="2251"/>
              </a:lnSpc>
              <a:buNone/>
            </a:pPr>
            <a:r>
              <a:rPr lang="en-US" sz="1407" dirty="0">
                <a:solidFill>
                  <a:srgbClr val="E5E0DF"/>
                </a:solidFill>
                <a:latin typeface="Barlow" pitchFamily="34" charset="0"/>
                <a:ea typeface="Barlow" pitchFamily="34" charset="-122"/>
                <a:cs typeface="Barlow" pitchFamily="34" charset="-120"/>
              </a:rPr>
              <a:t>Enabling AI systems to generate novel ideas, explore different possibilities, and think outside the box.</a:t>
            </a:r>
            <a:endParaRPr lang="en-US" sz="1407" dirty="0"/>
          </a:p>
        </p:txBody>
      </p:sp>
      <p:sp>
        <p:nvSpPr>
          <p:cNvPr id="18" name="Shape 15"/>
          <p:cNvSpPr/>
          <p:nvPr/>
        </p:nvSpPr>
        <p:spPr>
          <a:xfrm>
            <a:off x="7114044" y="5022771"/>
            <a:ext cx="402074" cy="402074"/>
          </a:xfrm>
          <a:prstGeom prst="roundRect">
            <a:avLst>
              <a:gd name="adj" fmla="val 18668"/>
            </a:avLst>
          </a:prstGeom>
          <a:solidFill>
            <a:srgbClr val="790709"/>
          </a:solidFill>
          <a:ln w="7620">
            <a:solidFill>
              <a:srgbClr val="922022"/>
            </a:solidFill>
            <a:prstDash val="solid"/>
          </a:ln>
        </p:spPr>
      </p:sp>
      <p:sp>
        <p:nvSpPr>
          <p:cNvPr id="19" name="Text 16"/>
          <p:cNvSpPr/>
          <p:nvPr/>
        </p:nvSpPr>
        <p:spPr>
          <a:xfrm>
            <a:off x="7247156" y="5104686"/>
            <a:ext cx="135850" cy="238244"/>
          </a:xfrm>
          <a:prstGeom prst="rect">
            <a:avLst/>
          </a:prstGeom>
          <a:noFill/>
          <a:ln/>
        </p:spPr>
        <p:txBody>
          <a:bodyPr wrap="none" rtlCol="0" anchor="t"/>
          <a:lstStyle/>
          <a:p>
            <a:pPr marL="0" indent="0" algn="ctr">
              <a:lnSpc>
                <a:spcPts val="1876"/>
              </a:lnSpc>
              <a:buNone/>
            </a:pPr>
            <a:r>
              <a:rPr lang="en-US" sz="1876" dirty="0">
                <a:solidFill>
                  <a:srgbClr val="E5E0DF"/>
                </a:solidFill>
                <a:latin typeface="Barlow" pitchFamily="34" charset="0"/>
                <a:ea typeface="Barlow" pitchFamily="34" charset="-122"/>
                <a:cs typeface="Barlow" pitchFamily="34" charset="-120"/>
              </a:rPr>
              <a:t>4</a:t>
            </a:r>
            <a:endParaRPr lang="en-US" sz="1876" dirty="0"/>
          </a:p>
        </p:txBody>
      </p:sp>
      <p:sp>
        <p:nvSpPr>
          <p:cNvPr id="20" name="Text 17"/>
          <p:cNvSpPr/>
          <p:nvPr/>
        </p:nvSpPr>
        <p:spPr>
          <a:xfrm>
            <a:off x="8297942" y="5000387"/>
            <a:ext cx="4269343" cy="496491"/>
          </a:xfrm>
          <a:prstGeom prst="rect">
            <a:avLst/>
          </a:prstGeom>
          <a:noFill/>
          <a:ln/>
        </p:spPr>
        <p:txBody>
          <a:bodyPr wrap="square" rtlCol="0" anchor="t"/>
          <a:lstStyle/>
          <a:p>
            <a:pPr marL="0" indent="0" algn="l">
              <a:lnSpc>
                <a:spcPts val="1954"/>
              </a:lnSpc>
              <a:buNone/>
            </a:pPr>
            <a:r>
              <a:rPr lang="en-US" sz="1564" dirty="0">
                <a:solidFill>
                  <a:srgbClr val="E5E0DF"/>
                </a:solidFill>
                <a:latin typeface="Barlow" pitchFamily="34" charset="0"/>
                <a:ea typeface="Barlow" pitchFamily="34" charset="-122"/>
                <a:cs typeface="Barlow" pitchFamily="34" charset="-120"/>
              </a:rPr>
              <a:t>Step 4: Achieving Consciousness and Self-Awareness</a:t>
            </a:r>
            <a:endParaRPr lang="en-US" sz="1564" dirty="0"/>
          </a:p>
        </p:txBody>
      </p:sp>
      <p:sp>
        <p:nvSpPr>
          <p:cNvPr id="21" name="Text 18"/>
          <p:cNvSpPr/>
          <p:nvPr/>
        </p:nvSpPr>
        <p:spPr>
          <a:xfrm>
            <a:off x="8297942" y="5604034"/>
            <a:ext cx="4269343" cy="857607"/>
          </a:xfrm>
          <a:prstGeom prst="rect">
            <a:avLst/>
          </a:prstGeom>
          <a:noFill/>
          <a:ln/>
        </p:spPr>
        <p:txBody>
          <a:bodyPr wrap="square" rtlCol="0" anchor="t"/>
          <a:lstStyle/>
          <a:p>
            <a:pPr marL="0" indent="0" algn="l">
              <a:lnSpc>
                <a:spcPts val="2251"/>
              </a:lnSpc>
              <a:buNone/>
            </a:pPr>
            <a:r>
              <a:rPr lang="en-US" sz="1407" dirty="0">
                <a:solidFill>
                  <a:srgbClr val="E5E0DF"/>
                </a:solidFill>
                <a:latin typeface="Barlow" pitchFamily="34" charset="0"/>
                <a:ea typeface="Barlow" pitchFamily="34" charset="-122"/>
                <a:cs typeface="Barlow" pitchFamily="34" charset="-120"/>
              </a:rPr>
              <a:t>A highly debated area, this involves developing AI systems that possess consciousness, self-awareness, and subjective experiences.</a:t>
            </a:r>
            <a:endParaRPr lang="en-US" sz="1407" dirty="0"/>
          </a:p>
        </p:txBody>
      </p:sp>
      <p:sp>
        <p:nvSpPr>
          <p:cNvPr id="22" name="Shape 19"/>
          <p:cNvSpPr/>
          <p:nvPr/>
        </p:nvSpPr>
        <p:spPr>
          <a:xfrm>
            <a:off x="7114044" y="6021229"/>
            <a:ext cx="402074" cy="402074"/>
          </a:xfrm>
          <a:prstGeom prst="roundRect">
            <a:avLst>
              <a:gd name="adj" fmla="val 18668"/>
            </a:avLst>
          </a:prstGeom>
          <a:solidFill>
            <a:srgbClr val="790709"/>
          </a:solidFill>
          <a:ln w="7620">
            <a:solidFill>
              <a:srgbClr val="922022"/>
            </a:solidFill>
            <a:prstDash val="solid"/>
          </a:ln>
        </p:spPr>
      </p:sp>
      <p:sp>
        <p:nvSpPr>
          <p:cNvPr id="23" name="Text 20"/>
          <p:cNvSpPr/>
          <p:nvPr/>
        </p:nvSpPr>
        <p:spPr>
          <a:xfrm>
            <a:off x="7252752" y="6103144"/>
            <a:ext cx="124658" cy="238244"/>
          </a:xfrm>
          <a:prstGeom prst="rect">
            <a:avLst/>
          </a:prstGeom>
          <a:noFill/>
          <a:ln/>
        </p:spPr>
        <p:txBody>
          <a:bodyPr wrap="none" rtlCol="0" anchor="t"/>
          <a:lstStyle/>
          <a:p>
            <a:pPr marL="0" indent="0" algn="ctr">
              <a:lnSpc>
                <a:spcPts val="1876"/>
              </a:lnSpc>
              <a:buNone/>
            </a:pPr>
            <a:r>
              <a:rPr lang="en-US" sz="1876" dirty="0">
                <a:solidFill>
                  <a:srgbClr val="E5E0DF"/>
                </a:solidFill>
                <a:latin typeface="Barlow" pitchFamily="34" charset="0"/>
                <a:ea typeface="Barlow" pitchFamily="34" charset="-122"/>
                <a:cs typeface="Barlow" pitchFamily="34" charset="-120"/>
              </a:rPr>
              <a:t>5</a:t>
            </a:r>
            <a:endParaRPr lang="en-US" sz="1876" dirty="0"/>
          </a:p>
        </p:txBody>
      </p:sp>
      <p:sp>
        <p:nvSpPr>
          <p:cNvPr id="24" name="Text 21"/>
          <p:cNvSpPr/>
          <p:nvPr/>
        </p:nvSpPr>
        <p:spPr>
          <a:xfrm>
            <a:off x="2793683" y="5998845"/>
            <a:ext cx="3538538" cy="248245"/>
          </a:xfrm>
          <a:prstGeom prst="rect">
            <a:avLst/>
          </a:prstGeom>
          <a:noFill/>
          <a:ln/>
        </p:spPr>
        <p:txBody>
          <a:bodyPr wrap="none" rtlCol="0" anchor="t"/>
          <a:lstStyle/>
          <a:p>
            <a:pPr marL="0" indent="0" algn="r">
              <a:lnSpc>
                <a:spcPts val="1954"/>
              </a:lnSpc>
              <a:buNone/>
            </a:pPr>
            <a:r>
              <a:rPr lang="en-US" sz="1564" dirty="0">
                <a:solidFill>
                  <a:srgbClr val="E5E0DF"/>
                </a:solidFill>
                <a:latin typeface="Barlow" pitchFamily="34" charset="0"/>
                <a:ea typeface="Barlow" pitchFamily="34" charset="-122"/>
                <a:cs typeface="Barlow" pitchFamily="34" charset="-120"/>
              </a:rPr>
              <a:t>Step 5: Transcending Human Capabilities</a:t>
            </a:r>
            <a:endParaRPr lang="en-US" sz="1564" dirty="0"/>
          </a:p>
        </p:txBody>
      </p:sp>
      <p:sp>
        <p:nvSpPr>
          <p:cNvPr id="25" name="Text 22"/>
          <p:cNvSpPr/>
          <p:nvPr/>
        </p:nvSpPr>
        <p:spPr>
          <a:xfrm>
            <a:off x="2062996" y="6354247"/>
            <a:ext cx="4269224" cy="1143476"/>
          </a:xfrm>
          <a:prstGeom prst="rect">
            <a:avLst/>
          </a:prstGeom>
          <a:noFill/>
          <a:ln/>
        </p:spPr>
        <p:txBody>
          <a:bodyPr wrap="square" rtlCol="0" anchor="t"/>
          <a:lstStyle/>
          <a:p>
            <a:pPr marL="0" indent="0" algn="r">
              <a:lnSpc>
                <a:spcPts val="2251"/>
              </a:lnSpc>
              <a:buNone/>
            </a:pPr>
            <a:r>
              <a:rPr lang="en-US" sz="1407" dirty="0">
                <a:solidFill>
                  <a:srgbClr val="E5E0DF"/>
                </a:solidFill>
                <a:latin typeface="Barlow" pitchFamily="34" charset="0"/>
                <a:ea typeface="Barlow" pitchFamily="34" charset="-122"/>
                <a:cs typeface="Barlow" pitchFamily="34" charset="-120"/>
              </a:rPr>
              <a:t>Reaching the ultimate goal of super-intelligence, where AI systems surpass human intelligence in all aspects, with the potential to solve global challenges and reshape society.</a:t>
            </a:r>
            <a:endParaRPr lang="en-US" sz="1407"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91718">
              <a:alpha val="75000"/>
            </a:srgbClr>
          </a:solidFill>
          <a:ln/>
        </p:spPr>
      </p:sp>
      <p:sp>
        <p:nvSpPr>
          <p:cNvPr id="4" name="Text 1"/>
          <p:cNvSpPr/>
          <p:nvPr/>
        </p:nvSpPr>
        <p:spPr>
          <a:xfrm>
            <a:off x="801648" y="812006"/>
            <a:ext cx="8523089" cy="636151"/>
          </a:xfrm>
          <a:prstGeom prst="rect">
            <a:avLst/>
          </a:prstGeom>
          <a:noFill/>
          <a:ln/>
        </p:spPr>
        <p:txBody>
          <a:bodyPr wrap="none" rtlCol="0" anchor="t"/>
          <a:lstStyle/>
          <a:p>
            <a:pPr marL="0" indent="0">
              <a:lnSpc>
                <a:spcPts val="5010"/>
              </a:lnSpc>
              <a:buNone/>
            </a:pPr>
            <a:r>
              <a:rPr lang="en-US" sz="4008" dirty="0">
                <a:solidFill>
                  <a:srgbClr val="FFFFFF"/>
                </a:solidFill>
                <a:latin typeface="Barlow" pitchFamily="34" charset="0"/>
                <a:ea typeface="Barlow" pitchFamily="34" charset="-122"/>
                <a:cs typeface="Barlow" pitchFamily="34" charset="-120"/>
              </a:rPr>
              <a:t>Training and Inference: The Heart of AI</a:t>
            </a:r>
            <a:endParaRPr lang="en-US" sz="4008" dirty="0"/>
          </a:p>
        </p:txBody>
      </p:sp>
      <p:sp>
        <p:nvSpPr>
          <p:cNvPr id="5" name="Text 2"/>
          <p:cNvSpPr/>
          <p:nvPr/>
        </p:nvSpPr>
        <p:spPr>
          <a:xfrm>
            <a:off x="801648" y="1906191"/>
            <a:ext cx="13027104" cy="366474"/>
          </a:xfrm>
          <a:prstGeom prst="rect">
            <a:avLst/>
          </a:prstGeom>
          <a:noFill/>
          <a:ln/>
        </p:spPr>
        <p:txBody>
          <a:bodyPr wrap="none" rtlCol="0" anchor="t"/>
          <a:lstStyle/>
          <a:p>
            <a:pPr marL="0" indent="0">
              <a:lnSpc>
                <a:spcPts val="2886"/>
              </a:lnSpc>
              <a:buNone/>
            </a:pPr>
            <a:r>
              <a:rPr lang="en-US" sz="1804" dirty="0">
                <a:solidFill>
                  <a:srgbClr val="E5E0DF"/>
                </a:solidFill>
                <a:latin typeface="Barlow" pitchFamily="34" charset="0"/>
                <a:ea typeface="Barlow" pitchFamily="34" charset="-122"/>
                <a:cs typeface="Barlow" pitchFamily="34" charset="-120"/>
              </a:rPr>
              <a:t>AI systems learn and perform tasks through two fundamental processes: training and inference.</a:t>
            </a:r>
            <a:endParaRPr lang="en-US" sz="1804" dirty="0"/>
          </a:p>
        </p:txBody>
      </p:sp>
      <p:sp>
        <p:nvSpPr>
          <p:cNvPr id="6" name="Text 3"/>
          <p:cNvSpPr/>
          <p:nvPr/>
        </p:nvSpPr>
        <p:spPr>
          <a:xfrm>
            <a:off x="801648" y="2759273"/>
            <a:ext cx="2545199" cy="318135"/>
          </a:xfrm>
          <a:prstGeom prst="rect">
            <a:avLst/>
          </a:prstGeom>
          <a:noFill/>
          <a:ln/>
        </p:spPr>
        <p:txBody>
          <a:bodyPr wrap="none" rtlCol="0" anchor="t"/>
          <a:lstStyle/>
          <a:p>
            <a:pPr marL="0" indent="0">
              <a:lnSpc>
                <a:spcPts val="2505"/>
              </a:lnSpc>
              <a:buNone/>
            </a:pPr>
            <a:r>
              <a:rPr lang="en-US" sz="2004" dirty="0">
                <a:solidFill>
                  <a:srgbClr val="FFFFFF"/>
                </a:solidFill>
                <a:latin typeface="Barlow" pitchFamily="34" charset="0"/>
                <a:ea typeface="Barlow" pitchFamily="34" charset="-122"/>
                <a:cs typeface="Barlow" pitchFamily="34" charset="-120"/>
              </a:rPr>
              <a:t>Training</a:t>
            </a:r>
            <a:endParaRPr lang="en-US" sz="2004" dirty="0"/>
          </a:p>
        </p:txBody>
      </p:sp>
      <p:sp>
        <p:nvSpPr>
          <p:cNvPr id="7" name="Text 4"/>
          <p:cNvSpPr/>
          <p:nvPr/>
        </p:nvSpPr>
        <p:spPr>
          <a:xfrm>
            <a:off x="801648" y="3306366"/>
            <a:ext cx="3969306" cy="2565321"/>
          </a:xfrm>
          <a:prstGeom prst="rect">
            <a:avLst/>
          </a:prstGeom>
          <a:noFill/>
          <a:ln/>
        </p:spPr>
        <p:txBody>
          <a:bodyPr wrap="square" rtlCol="0" anchor="t"/>
          <a:lstStyle/>
          <a:p>
            <a:pPr marL="0" indent="0">
              <a:lnSpc>
                <a:spcPts val="2886"/>
              </a:lnSpc>
              <a:buNone/>
            </a:pPr>
            <a:r>
              <a:rPr lang="en-US" sz="1804" dirty="0">
                <a:solidFill>
                  <a:srgbClr val="E5E0DF"/>
                </a:solidFill>
                <a:latin typeface="Barlow" pitchFamily="34" charset="0"/>
                <a:ea typeface="Barlow" pitchFamily="34" charset="-122"/>
                <a:cs typeface="Barlow" pitchFamily="34" charset="-120"/>
              </a:rPr>
              <a:t>Involves feeding the AI system with vast amounts of labeled data to enable it to learn patterns, relationships, and rules. This process is iterative and involves adjusting the system's parameters based on its performance on training data.</a:t>
            </a:r>
            <a:endParaRPr lang="en-US" sz="1804" dirty="0"/>
          </a:p>
        </p:txBody>
      </p:sp>
      <p:sp>
        <p:nvSpPr>
          <p:cNvPr id="8" name="Text 5"/>
          <p:cNvSpPr/>
          <p:nvPr/>
        </p:nvSpPr>
        <p:spPr>
          <a:xfrm>
            <a:off x="1168003" y="6077783"/>
            <a:ext cx="3602950" cy="366474"/>
          </a:xfrm>
          <a:prstGeom prst="rect">
            <a:avLst/>
          </a:prstGeom>
          <a:noFill/>
          <a:ln/>
        </p:spPr>
        <p:txBody>
          <a:bodyPr wrap="none" rtlCol="0" anchor="t"/>
          <a:lstStyle/>
          <a:p>
            <a:pPr marL="342900" indent="-342900" algn="l">
              <a:lnSpc>
                <a:spcPts val="2886"/>
              </a:lnSpc>
              <a:buSzPct val="100000"/>
              <a:buChar char="•"/>
            </a:pPr>
            <a:r>
              <a:rPr lang="en-US" sz="1804" dirty="0">
                <a:solidFill>
                  <a:srgbClr val="E5E0DF"/>
                </a:solidFill>
                <a:latin typeface="Barlow" pitchFamily="34" charset="0"/>
                <a:ea typeface="Barlow" pitchFamily="34" charset="-122"/>
                <a:cs typeface="Barlow" pitchFamily="34" charset="-120"/>
              </a:rPr>
              <a:t>Supervised Learning</a:t>
            </a:r>
            <a:endParaRPr lang="en-US" sz="1804" dirty="0"/>
          </a:p>
        </p:txBody>
      </p:sp>
      <p:sp>
        <p:nvSpPr>
          <p:cNvPr id="9" name="Text 6"/>
          <p:cNvSpPr/>
          <p:nvPr/>
        </p:nvSpPr>
        <p:spPr>
          <a:xfrm>
            <a:off x="1168003" y="6524387"/>
            <a:ext cx="3602950" cy="366474"/>
          </a:xfrm>
          <a:prstGeom prst="rect">
            <a:avLst/>
          </a:prstGeom>
          <a:noFill/>
          <a:ln/>
        </p:spPr>
        <p:txBody>
          <a:bodyPr wrap="none" rtlCol="0" anchor="t"/>
          <a:lstStyle/>
          <a:p>
            <a:pPr marL="342900" indent="-342900" algn="l">
              <a:lnSpc>
                <a:spcPts val="2886"/>
              </a:lnSpc>
              <a:buSzPct val="100000"/>
              <a:buChar char="•"/>
            </a:pPr>
            <a:r>
              <a:rPr lang="en-US" sz="1804" dirty="0">
                <a:solidFill>
                  <a:srgbClr val="E5E0DF"/>
                </a:solidFill>
                <a:latin typeface="Barlow" pitchFamily="34" charset="0"/>
                <a:ea typeface="Barlow" pitchFamily="34" charset="-122"/>
                <a:cs typeface="Barlow" pitchFamily="34" charset="-120"/>
              </a:rPr>
              <a:t>Unsupervised Learning</a:t>
            </a:r>
            <a:endParaRPr lang="en-US" sz="1804" dirty="0"/>
          </a:p>
        </p:txBody>
      </p:sp>
      <p:sp>
        <p:nvSpPr>
          <p:cNvPr id="10" name="Text 7"/>
          <p:cNvSpPr/>
          <p:nvPr/>
        </p:nvSpPr>
        <p:spPr>
          <a:xfrm>
            <a:off x="1168003" y="6970990"/>
            <a:ext cx="3602950" cy="366474"/>
          </a:xfrm>
          <a:prstGeom prst="rect">
            <a:avLst/>
          </a:prstGeom>
          <a:noFill/>
          <a:ln/>
        </p:spPr>
        <p:txBody>
          <a:bodyPr wrap="none" rtlCol="0" anchor="t"/>
          <a:lstStyle/>
          <a:p>
            <a:pPr marL="342900" indent="-342900" algn="l">
              <a:lnSpc>
                <a:spcPts val="2886"/>
              </a:lnSpc>
              <a:buSzPct val="100000"/>
              <a:buChar char="•"/>
            </a:pPr>
            <a:r>
              <a:rPr lang="en-US" sz="1804" dirty="0">
                <a:solidFill>
                  <a:srgbClr val="E5E0DF"/>
                </a:solidFill>
                <a:latin typeface="Barlow" pitchFamily="34" charset="0"/>
                <a:ea typeface="Barlow" pitchFamily="34" charset="-122"/>
                <a:cs typeface="Barlow" pitchFamily="34" charset="-120"/>
              </a:rPr>
              <a:t>Reinforcement Learning</a:t>
            </a:r>
            <a:endParaRPr lang="en-US" sz="1804" dirty="0"/>
          </a:p>
        </p:txBody>
      </p:sp>
      <p:sp>
        <p:nvSpPr>
          <p:cNvPr id="11" name="Text 8"/>
          <p:cNvSpPr/>
          <p:nvPr/>
        </p:nvSpPr>
        <p:spPr>
          <a:xfrm>
            <a:off x="5337453" y="2759273"/>
            <a:ext cx="2545199" cy="318135"/>
          </a:xfrm>
          <a:prstGeom prst="rect">
            <a:avLst/>
          </a:prstGeom>
          <a:noFill/>
          <a:ln/>
        </p:spPr>
        <p:txBody>
          <a:bodyPr wrap="none" rtlCol="0" anchor="t"/>
          <a:lstStyle/>
          <a:p>
            <a:pPr marL="0" indent="0">
              <a:lnSpc>
                <a:spcPts val="2505"/>
              </a:lnSpc>
              <a:buNone/>
            </a:pPr>
            <a:r>
              <a:rPr lang="en-US" sz="2004" dirty="0">
                <a:solidFill>
                  <a:srgbClr val="FFFFFF"/>
                </a:solidFill>
                <a:latin typeface="Barlow" pitchFamily="34" charset="0"/>
                <a:ea typeface="Barlow" pitchFamily="34" charset="-122"/>
                <a:cs typeface="Barlow" pitchFamily="34" charset="-120"/>
              </a:rPr>
              <a:t>Inference</a:t>
            </a:r>
            <a:endParaRPr lang="en-US" sz="2004" dirty="0"/>
          </a:p>
        </p:txBody>
      </p:sp>
      <p:sp>
        <p:nvSpPr>
          <p:cNvPr id="12" name="Text 9"/>
          <p:cNvSpPr/>
          <p:nvPr/>
        </p:nvSpPr>
        <p:spPr>
          <a:xfrm>
            <a:off x="5337453" y="3306366"/>
            <a:ext cx="3969306" cy="2565321"/>
          </a:xfrm>
          <a:prstGeom prst="rect">
            <a:avLst/>
          </a:prstGeom>
          <a:noFill/>
          <a:ln/>
        </p:spPr>
        <p:txBody>
          <a:bodyPr wrap="square" rtlCol="0" anchor="t"/>
          <a:lstStyle/>
          <a:p>
            <a:pPr marL="0" indent="0">
              <a:lnSpc>
                <a:spcPts val="2886"/>
              </a:lnSpc>
              <a:buNone/>
            </a:pPr>
            <a:r>
              <a:rPr lang="en-US" sz="1804" dirty="0">
                <a:solidFill>
                  <a:srgbClr val="E5E0DF"/>
                </a:solidFill>
                <a:latin typeface="Barlow" pitchFamily="34" charset="0"/>
                <a:ea typeface="Barlow" pitchFamily="34" charset="-122"/>
                <a:cs typeface="Barlow" pitchFamily="34" charset="-120"/>
              </a:rPr>
              <a:t>Once the AI system is trained, it can use its learned knowledge to make predictions or decisions on new, unseen data. Inference involves applying the trained model to input data and generating an output based on its learned patterns.</a:t>
            </a:r>
            <a:endParaRPr lang="en-US" sz="1804" dirty="0"/>
          </a:p>
        </p:txBody>
      </p:sp>
      <p:sp>
        <p:nvSpPr>
          <p:cNvPr id="13" name="Text 10"/>
          <p:cNvSpPr/>
          <p:nvPr/>
        </p:nvSpPr>
        <p:spPr>
          <a:xfrm>
            <a:off x="5703808" y="6077783"/>
            <a:ext cx="3602950" cy="366474"/>
          </a:xfrm>
          <a:prstGeom prst="rect">
            <a:avLst/>
          </a:prstGeom>
          <a:noFill/>
          <a:ln/>
        </p:spPr>
        <p:txBody>
          <a:bodyPr wrap="none" rtlCol="0" anchor="t"/>
          <a:lstStyle/>
          <a:p>
            <a:pPr marL="342900" indent="-342900" algn="l">
              <a:lnSpc>
                <a:spcPts val="2886"/>
              </a:lnSpc>
              <a:buSzPct val="100000"/>
              <a:buChar char="•"/>
            </a:pPr>
            <a:r>
              <a:rPr lang="en-US" sz="1804" dirty="0">
                <a:solidFill>
                  <a:srgbClr val="E5E0DF"/>
                </a:solidFill>
                <a:latin typeface="Barlow" pitchFamily="34" charset="0"/>
                <a:ea typeface="Barlow" pitchFamily="34" charset="-122"/>
                <a:cs typeface="Barlow" pitchFamily="34" charset="-120"/>
              </a:rPr>
              <a:t>Classification</a:t>
            </a:r>
            <a:endParaRPr lang="en-US" sz="1804" dirty="0"/>
          </a:p>
        </p:txBody>
      </p:sp>
      <p:sp>
        <p:nvSpPr>
          <p:cNvPr id="14" name="Text 11"/>
          <p:cNvSpPr/>
          <p:nvPr/>
        </p:nvSpPr>
        <p:spPr>
          <a:xfrm>
            <a:off x="5703808" y="6524387"/>
            <a:ext cx="3602950" cy="366474"/>
          </a:xfrm>
          <a:prstGeom prst="rect">
            <a:avLst/>
          </a:prstGeom>
          <a:noFill/>
          <a:ln/>
        </p:spPr>
        <p:txBody>
          <a:bodyPr wrap="none" rtlCol="0" anchor="t"/>
          <a:lstStyle/>
          <a:p>
            <a:pPr marL="342900" indent="-342900" algn="l">
              <a:lnSpc>
                <a:spcPts val="2886"/>
              </a:lnSpc>
              <a:buSzPct val="100000"/>
              <a:buChar char="•"/>
            </a:pPr>
            <a:r>
              <a:rPr lang="en-US" sz="1804" dirty="0">
                <a:solidFill>
                  <a:srgbClr val="E5E0DF"/>
                </a:solidFill>
                <a:latin typeface="Barlow" pitchFamily="34" charset="0"/>
                <a:ea typeface="Barlow" pitchFamily="34" charset="-122"/>
                <a:cs typeface="Barlow" pitchFamily="34" charset="-120"/>
              </a:rPr>
              <a:t>Regression</a:t>
            </a:r>
            <a:endParaRPr lang="en-US" sz="1804" dirty="0"/>
          </a:p>
        </p:txBody>
      </p:sp>
      <p:sp>
        <p:nvSpPr>
          <p:cNvPr id="15" name="Text 12"/>
          <p:cNvSpPr/>
          <p:nvPr/>
        </p:nvSpPr>
        <p:spPr>
          <a:xfrm>
            <a:off x="5703808" y="6970990"/>
            <a:ext cx="3602950" cy="366474"/>
          </a:xfrm>
          <a:prstGeom prst="rect">
            <a:avLst/>
          </a:prstGeom>
          <a:noFill/>
          <a:ln/>
        </p:spPr>
        <p:txBody>
          <a:bodyPr wrap="none" rtlCol="0" anchor="t"/>
          <a:lstStyle/>
          <a:p>
            <a:pPr marL="342900" indent="-342900" algn="l">
              <a:lnSpc>
                <a:spcPts val="2886"/>
              </a:lnSpc>
              <a:buSzPct val="100000"/>
              <a:buChar char="•"/>
            </a:pPr>
            <a:r>
              <a:rPr lang="en-US" sz="1804" dirty="0">
                <a:solidFill>
                  <a:srgbClr val="E5E0DF"/>
                </a:solidFill>
                <a:latin typeface="Barlow" pitchFamily="34" charset="0"/>
                <a:ea typeface="Barlow" pitchFamily="34" charset="-122"/>
                <a:cs typeface="Barlow" pitchFamily="34" charset="-120"/>
              </a:rPr>
              <a:t>Clustering</a:t>
            </a:r>
            <a:endParaRPr lang="en-US" sz="1804" dirty="0"/>
          </a:p>
        </p:txBody>
      </p:sp>
      <p:sp>
        <p:nvSpPr>
          <p:cNvPr id="16" name="Text 13"/>
          <p:cNvSpPr/>
          <p:nvPr/>
        </p:nvSpPr>
        <p:spPr>
          <a:xfrm>
            <a:off x="9873258" y="2759273"/>
            <a:ext cx="2545199" cy="318135"/>
          </a:xfrm>
          <a:prstGeom prst="rect">
            <a:avLst/>
          </a:prstGeom>
          <a:noFill/>
          <a:ln/>
        </p:spPr>
        <p:txBody>
          <a:bodyPr wrap="none" rtlCol="0" anchor="t"/>
          <a:lstStyle/>
          <a:p>
            <a:pPr marL="0" indent="0">
              <a:lnSpc>
                <a:spcPts val="2505"/>
              </a:lnSpc>
              <a:buNone/>
            </a:pPr>
            <a:r>
              <a:rPr lang="en-US" sz="2004" dirty="0">
                <a:solidFill>
                  <a:srgbClr val="FFFFFF"/>
                </a:solidFill>
                <a:latin typeface="Barlow" pitchFamily="34" charset="0"/>
                <a:ea typeface="Barlow" pitchFamily="34" charset="-122"/>
                <a:cs typeface="Barlow" pitchFamily="34" charset="-120"/>
              </a:rPr>
              <a:t>Hardware Acceleration</a:t>
            </a:r>
            <a:endParaRPr lang="en-US" sz="2004" dirty="0"/>
          </a:p>
        </p:txBody>
      </p:sp>
      <p:sp>
        <p:nvSpPr>
          <p:cNvPr id="17" name="Text 14"/>
          <p:cNvSpPr/>
          <p:nvPr/>
        </p:nvSpPr>
        <p:spPr>
          <a:xfrm>
            <a:off x="9873258" y="3306366"/>
            <a:ext cx="3969306" cy="2931795"/>
          </a:xfrm>
          <a:prstGeom prst="rect">
            <a:avLst/>
          </a:prstGeom>
          <a:noFill/>
          <a:ln/>
        </p:spPr>
        <p:txBody>
          <a:bodyPr wrap="square" rtlCol="0" anchor="t"/>
          <a:lstStyle/>
          <a:p>
            <a:pPr marL="0" indent="0">
              <a:lnSpc>
                <a:spcPts val="2886"/>
              </a:lnSpc>
              <a:buNone/>
            </a:pPr>
            <a:r>
              <a:rPr lang="en-US" sz="1804" dirty="0">
                <a:solidFill>
                  <a:srgbClr val="E5E0DF"/>
                </a:solidFill>
                <a:latin typeface="Barlow" pitchFamily="34" charset="0"/>
                <a:ea typeface="Barlow" pitchFamily="34" charset="-122"/>
                <a:cs typeface="Barlow" pitchFamily="34" charset="-120"/>
              </a:rPr>
              <a:t>GPUs and neural engines are specialized hardware designed to accelerate the computationally intensive tasks involved in training and inference. Their parallel processing capabilities enable significantly faster processing times, making AI models more efficient and scalable.</a:t>
            </a:r>
            <a:endParaRPr lang="en-US" sz="1804"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91718">
              <a:alpha val="75000"/>
            </a:srgbClr>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659011" y="1128355"/>
            <a:ext cx="7825978" cy="1046083"/>
          </a:xfrm>
          <a:prstGeom prst="rect">
            <a:avLst/>
          </a:prstGeom>
          <a:noFill/>
          <a:ln/>
        </p:spPr>
        <p:txBody>
          <a:bodyPr wrap="square" rtlCol="0" anchor="t"/>
          <a:lstStyle/>
          <a:p>
            <a:pPr marL="0" indent="0">
              <a:lnSpc>
                <a:spcPts val="4119"/>
              </a:lnSpc>
              <a:buNone/>
            </a:pPr>
            <a:r>
              <a:rPr lang="en-US" sz="3295" dirty="0">
                <a:solidFill>
                  <a:srgbClr val="FFFFFF"/>
                </a:solidFill>
                <a:latin typeface="Barlow" pitchFamily="34" charset="0"/>
                <a:ea typeface="Barlow" pitchFamily="34" charset="-122"/>
                <a:cs typeface="Barlow" pitchFamily="34" charset="-120"/>
              </a:rPr>
              <a:t>Neural Networks: The Building Blocks of Deep Learning</a:t>
            </a:r>
            <a:endParaRPr lang="en-US" sz="3295" dirty="0"/>
          </a:p>
        </p:txBody>
      </p:sp>
      <p:sp>
        <p:nvSpPr>
          <p:cNvPr id="6" name="Text 2"/>
          <p:cNvSpPr/>
          <p:nvPr/>
        </p:nvSpPr>
        <p:spPr>
          <a:xfrm>
            <a:off x="659011" y="2456855"/>
            <a:ext cx="7825978" cy="602694"/>
          </a:xfrm>
          <a:prstGeom prst="rect">
            <a:avLst/>
          </a:prstGeom>
          <a:noFill/>
          <a:ln/>
        </p:spPr>
        <p:txBody>
          <a:bodyPr wrap="square" rtlCol="0" anchor="t"/>
          <a:lstStyle/>
          <a:p>
            <a:pPr marL="0" indent="0">
              <a:lnSpc>
                <a:spcPts val="2372"/>
              </a:lnSpc>
              <a:buNone/>
            </a:pPr>
            <a:r>
              <a:rPr lang="en-US" sz="1483" dirty="0">
                <a:solidFill>
                  <a:srgbClr val="E5E0DF"/>
                </a:solidFill>
                <a:latin typeface="Barlow" pitchFamily="34" charset="0"/>
                <a:ea typeface="Barlow" pitchFamily="34" charset="-122"/>
                <a:cs typeface="Barlow" pitchFamily="34" charset="-120"/>
              </a:rPr>
              <a:t>Neural networks are a core concept in deep learning, inspired by the structure and function of the human brain.</a:t>
            </a:r>
            <a:endParaRPr lang="en-US" sz="1483" dirty="0"/>
          </a:p>
        </p:txBody>
      </p:sp>
      <p:sp>
        <p:nvSpPr>
          <p:cNvPr id="7" name="Shape 3"/>
          <p:cNvSpPr/>
          <p:nvPr/>
        </p:nvSpPr>
        <p:spPr>
          <a:xfrm>
            <a:off x="659011" y="3271361"/>
            <a:ext cx="3818930" cy="1670090"/>
          </a:xfrm>
          <a:prstGeom prst="roundRect">
            <a:avLst>
              <a:gd name="adj" fmla="val 4736"/>
            </a:avLst>
          </a:prstGeom>
          <a:solidFill>
            <a:srgbClr val="790709"/>
          </a:solidFill>
          <a:ln w="7620">
            <a:solidFill>
              <a:srgbClr val="922022"/>
            </a:solidFill>
            <a:prstDash val="solid"/>
          </a:ln>
        </p:spPr>
      </p:sp>
      <p:sp>
        <p:nvSpPr>
          <p:cNvPr id="8" name="Text 4"/>
          <p:cNvSpPr/>
          <p:nvPr/>
        </p:nvSpPr>
        <p:spPr>
          <a:xfrm>
            <a:off x="854869" y="3467219"/>
            <a:ext cx="2092166" cy="261461"/>
          </a:xfrm>
          <a:prstGeom prst="rect">
            <a:avLst/>
          </a:prstGeom>
          <a:noFill/>
          <a:ln/>
        </p:spPr>
        <p:txBody>
          <a:bodyPr wrap="none" rtlCol="0" anchor="t"/>
          <a:lstStyle/>
          <a:p>
            <a:pPr marL="0" indent="0">
              <a:lnSpc>
                <a:spcPts val="2059"/>
              </a:lnSpc>
              <a:buNone/>
            </a:pPr>
            <a:r>
              <a:rPr lang="en-US" sz="1647" dirty="0">
                <a:solidFill>
                  <a:srgbClr val="E5E0DF"/>
                </a:solidFill>
                <a:latin typeface="Barlow" pitchFamily="34" charset="0"/>
                <a:ea typeface="Barlow" pitchFamily="34" charset="-122"/>
                <a:cs typeface="Barlow" pitchFamily="34" charset="-120"/>
              </a:rPr>
              <a:t>Nodes</a:t>
            </a:r>
            <a:endParaRPr lang="en-US" sz="1647" dirty="0"/>
          </a:p>
        </p:txBody>
      </p:sp>
      <p:sp>
        <p:nvSpPr>
          <p:cNvPr id="9" name="Text 5"/>
          <p:cNvSpPr/>
          <p:nvPr/>
        </p:nvSpPr>
        <p:spPr>
          <a:xfrm>
            <a:off x="854869" y="3841552"/>
            <a:ext cx="3427214" cy="904042"/>
          </a:xfrm>
          <a:prstGeom prst="rect">
            <a:avLst/>
          </a:prstGeom>
          <a:noFill/>
          <a:ln/>
        </p:spPr>
        <p:txBody>
          <a:bodyPr wrap="square" rtlCol="0" anchor="t"/>
          <a:lstStyle/>
          <a:p>
            <a:pPr marL="0" indent="0">
              <a:lnSpc>
                <a:spcPts val="2372"/>
              </a:lnSpc>
              <a:buNone/>
            </a:pPr>
            <a:r>
              <a:rPr lang="en-US" sz="1483" dirty="0">
                <a:solidFill>
                  <a:srgbClr val="E5E0DF"/>
                </a:solidFill>
                <a:latin typeface="Barlow" pitchFamily="34" charset="0"/>
                <a:ea typeface="Barlow" pitchFamily="34" charset="-122"/>
                <a:cs typeface="Barlow" pitchFamily="34" charset="-120"/>
              </a:rPr>
              <a:t>Represent individual neurons in the network, responsible for processing and transmitting information.</a:t>
            </a:r>
            <a:endParaRPr lang="en-US" sz="1483" dirty="0"/>
          </a:p>
        </p:txBody>
      </p:sp>
      <p:sp>
        <p:nvSpPr>
          <p:cNvPr id="10" name="Shape 6"/>
          <p:cNvSpPr/>
          <p:nvPr/>
        </p:nvSpPr>
        <p:spPr>
          <a:xfrm>
            <a:off x="4666178" y="3271361"/>
            <a:ext cx="3818930" cy="1670090"/>
          </a:xfrm>
          <a:prstGeom prst="roundRect">
            <a:avLst>
              <a:gd name="adj" fmla="val 4736"/>
            </a:avLst>
          </a:prstGeom>
          <a:solidFill>
            <a:srgbClr val="790709"/>
          </a:solidFill>
          <a:ln w="7620">
            <a:solidFill>
              <a:srgbClr val="922022"/>
            </a:solidFill>
            <a:prstDash val="solid"/>
          </a:ln>
        </p:spPr>
      </p:sp>
      <p:sp>
        <p:nvSpPr>
          <p:cNvPr id="11" name="Text 7"/>
          <p:cNvSpPr/>
          <p:nvPr/>
        </p:nvSpPr>
        <p:spPr>
          <a:xfrm>
            <a:off x="4862036" y="3467219"/>
            <a:ext cx="2092166" cy="261461"/>
          </a:xfrm>
          <a:prstGeom prst="rect">
            <a:avLst/>
          </a:prstGeom>
          <a:noFill/>
          <a:ln/>
        </p:spPr>
        <p:txBody>
          <a:bodyPr wrap="none" rtlCol="0" anchor="t"/>
          <a:lstStyle/>
          <a:p>
            <a:pPr marL="0" indent="0">
              <a:lnSpc>
                <a:spcPts val="2059"/>
              </a:lnSpc>
              <a:buNone/>
            </a:pPr>
            <a:r>
              <a:rPr lang="en-US" sz="1647" dirty="0">
                <a:solidFill>
                  <a:srgbClr val="E5E0DF"/>
                </a:solidFill>
                <a:latin typeface="Barlow" pitchFamily="34" charset="0"/>
                <a:ea typeface="Barlow" pitchFamily="34" charset="-122"/>
                <a:cs typeface="Barlow" pitchFamily="34" charset="-120"/>
              </a:rPr>
              <a:t>Layers</a:t>
            </a:r>
            <a:endParaRPr lang="en-US" sz="1647" dirty="0"/>
          </a:p>
        </p:txBody>
      </p:sp>
      <p:sp>
        <p:nvSpPr>
          <p:cNvPr id="12" name="Text 8"/>
          <p:cNvSpPr/>
          <p:nvPr/>
        </p:nvSpPr>
        <p:spPr>
          <a:xfrm>
            <a:off x="4862036" y="3841552"/>
            <a:ext cx="3427214" cy="904042"/>
          </a:xfrm>
          <a:prstGeom prst="rect">
            <a:avLst/>
          </a:prstGeom>
          <a:noFill/>
          <a:ln/>
        </p:spPr>
        <p:txBody>
          <a:bodyPr wrap="square" rtlCol="0" anchor="t"/>
          <a:lstStyle/>
          <a:p>
            <a:pPr marL="0" indent="0">
              <a:lnSpc>
                <a:spcPts val="2372"/>
              </a:lnSpc>
              <a:buNone/>
            </a:pPr>
            <a:r>
              <a:rPr lang="en-US" sz="1483" dirty="0">
                <a:solidFill>
                  <a:srgbClr val="E5E0DF"/>
                </a:solidFill>
                <a:latin typeface="Barlow" pitchFamily="34" charset="0"/>
                <a:ea typeface="Barlow" pitchFamily="34" charset="-122"/>
                <a:cs typeface="Barlow" pitchFamily="34" charset="-120"/>
              </a:rPr>
              <a:t>Organized groups of nodes that perform specific operations, such as feature extraction or classification.</a:t>
            </a:r>
            <a:endParaRPr lang="en-US" sz="1483" dirty="0"/>
          </a:p>
        </p:txBody>
      </p:sp>
      <p:sp>
        <p:nvSpPr>
          <p:cNvPr id="13" name="Shape 9"/>
          <p:cNvSpPr/>
          <p:nvPr/>
        </p:nvSpPr>
        <p:spPr>
          <a:xfrm>
            <a:off x="659011" y="5129689"/>
            <a:ext cx="3818930" cy="1971437"/>
          </a:xfrm>
          <a:prstGeom prst="roundRect">
            <a:avLst>
              <a:gd name="adj" fmla="val 4012"/>
            </a:avLst>
          </a:prstGeom>
          <a:solidFill>
            <a:srgbClr val="790709"/>
          </a:solidFill>
          <a:ln w="7620">
            <a:solidFill>
              <a:srgbClr val="922022"/>
            </a:solidFill>
            <a:prstDash val="solid"/>
          </a:ln>
        </p:spPr>
      </p:sp>
      <p:sp>
        <p:nvSpPr>
          <p:cNvPr id="14" name="Text 10"/>
          <p:cNvSpPr/>
          <p:nvPr/>
        </p:nvSpPr>
        <p:spPr>
          <a:xfrm>
            <a:off x="854869" y="5325547"/>
            <a:ext cx="2092166" cy="261461"/>
          </a:xfrm>
          <a:prstGeom prst="rect">
            <a:avLst/>
          </a:prstGeom>
          <a:noFill/>
          <a:ln/>
        </p:spPr>
        <p:txBody>
          <a:bodyPr wrap="none" rtlCol="0" anchor="t"/>
          <a:lstStyle/>
          <a:p>
            <a:pPr marL="0" indent="0">
              <a:lnSpc>
                <a:spcPts val="2059"/>
              </a:lnSpc>
              <a:buNone/>
            </a:pPr>
            <a:r>
              <a:rPr lang="en-US" sz="1647" dirty="0">
                <a:solidFill>
                  <a:srgbClr val="E5E0DF"/>
                </a:solidFill>
                <a:latin typeface="Barlow" pitchFamily="34" charset="0"/>
                <a:ea typeface="Barlow" pitchFamily="34" charset="-122"/>
                <a:cs typeface="Barlow" pitchFamily="34" charset="-120"/>
              </a:rPr>
              <a:t>Parameters</a:t>
            </a:r>
            <a:endParaRPr lang="en-US" sz="1647" dirty="0"/>
          </a:p>
        </p:txBody>
      </p:sp>
      <p:sp>
        <p:nvSpPr>
          <p:cNvPr id="15" name="Text 11"/>
          <p:cNvSpPr/>
          <p:nvPr/>
        </p:nvSpPr>
        <p:spPr>
          <a:xfrm>
            <a:off x="854869" y="5699879"/>
            <a:ext cx="3427214" cy="1205389"/>
          </a:xfrm>
          <a:prstGeom prst="rect">
            <a:avLst/>
          </a:prstGeom>
          <a:noFill/>
          <a:ln/>
        </p:spPr>
        <p:txBody>
          <a:bodyPr wrap="square" rtlCol="0" anchor="t"/>
          <a:lstStyle/>
          <a:p>
            <a:pPr marL="0" indent="0">
              <a:lnSpc>
                <a:spcPts val="2372"/>
              </a:lnSpc>
              <a:buNone/>
            </a:pPr>
            <a:r>
              <a:rPr lang="en-US" sz="1483" dirty="0">
                <a:solidFill>
                  <a:srgbClr val="E5E0DF"/>
                </a:solidFill>
                <a:latin typeface="Barlow" pitchFamily="34" charset="0"/>
                <a:ea typeface="Barlow" pitchFamily="34" charset="-122"/>
                <a:cs typeface="Barlow" pitchFamily="34" charset="-120"/>
              </a:rPr>
              <a:t>Adjustable values within the network that determine the strength of connections between nodes and influence the network's output.</a:t>
            </a:r>
            <a:endParaRPr lang="en-US" sz="1483" dirty="0"/>
          </a:p>
        </p:txBody>
      </p:sp>
      <p:sp>
        <p:nvSpPr>
          <p:cNvPr id="16" name="Shape 12"/>
          <p:cNvSpPr/>
          <p:nvPr/>
        </p:nvSpPr>
        <p:spPr>
          <a:xfrm>
            <a:off x="4666178" y="5129689"/>
            <a:ext cx="3818930" cy="1971437"/>
          </a:xfrm>
          <a:prstGeom prst="roundRect">
            <a:avLst>
              <a:gd name="adj" fmla="val 4012"/>
            </a:avLst>
          </a:prstGeom>
          <a:solidFill>
            <a:srgbClr val="790709"/>
          </a:solidFill>
          <a:ln w="7620">
            <a:solidFill>
              <a:srgbClr val="922022"/>
            </a:solidFill>
            <a:prstDash val="solid"/>
          </a:ln>
        </p:spPr>
      </p:sp>
      <p:sp>
        <p:nvSpPr>
          <p:cNvPr id="17" name="Text 13"/>
          <p:cNvSpPr/>
          <p:nvPr/>
        </p:nvSpPr>
        <p:spPr>
          <a:xfrm>
            <a:off x="4862036" y="5325547"/>
            <a:ext cx="2092166" cy="261461"/>
          </a:xfrm>
          <a:prstGeom prst="rect">
            <a:avLst/>
          </a:prstGeom>
          <a:noFill/>
          <a:ln/>
        </p:spPr>
        <p:txBody>
          <a:bodyPr wrap="none" rtlCol="0" anchor="t"/>
          <a:lstStyle/>
          <a:p>
            <a:pPr marL="0" indent="0">
              <a:lnSpc>
                <a:spcPts val="2059"/>
              </a:lnSpc>
              <a:buNone/>
            </a:pPr>
            <a:r>
              <a:rPr lang="en-US" sz="1647" dirty="0">
                <a:solidFill>
                  <a:srgbClr val="E5E0DF"/>
                </a:solidFill>
                <a:latin typeface="Barlow" pitchFamily="34" charset="0"/>
                <a:ea typeface="Barlow" pitchFamily="34" charset="-122"/>
                <a:cs typeface="Barlow" pitchFamily="34" charset="-120"/>
              </a:rPr>
              <a:t>Tokens</a:t>
            </a:r>
            <a:endParaRPr lang="en-US" sz="1647" dirty="0"/>
          </a:p>
        </p:txBody>
      </p:sp>
      <p:sp>
        <p:nvSpPr>
          <p:cNvPr id="18" name="Text 14"/>
          <p:cNvSpPr/>
          <p:nvPr/>
        </p:nvSpPr>
        <p:spPr>
          <a:xfrm>
            <a:off x="4862036" y="5699879"/>
            <a:ext cx="3427214" cy="904042"/>
          </a:xfrm>
          <a:prstGeom prst="rect">
            <a:avLst/>
          </a:prstGeom>
          <a:noFill/>
          <a:ln/>
        </p:spPr>
        <p:txBody>
          <a:bodyPr wrap="square" rtlCol="0" anchor="t"/>
          <a:lstStyle/>
          <a:p>
            <a:pPr marL="0" indent="0">
              <a:lnSpc>
                <a:spcPts val="2372"/>
              </a:lnSpc>
              <a:buNone/>
            </a:pPr>
            <a:r>
              <a:rPr lang="en-US" sz="1483" dirty="0">
                <a:solidFill>
                  <a:srgbClr val="E5E0DF"/>
                </a:solidFill>
                <a:latin typeface="Barlow" pitchFamily="34" charset="0"/>
                <a:ea typeface="Barlow" pitchFamily="34" charset="-122"/>
                <a:cs typeface="Barlow" pitchFamily="34" charset="-120"/>
              </a:rPr>
              <a:t>Represent individual units of information, such as words in text or pixels in images, that are processed by the network.</a:t>
            </a:r>
            <a:endParaRPr lang="en-US" sz="1483"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91718">
              <a:alpha val="75000"/>
            </a:srgbClr>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636508" y="1188720"/>
            <a:ext cx="7076242" cy="505182"/>
          </a:xfrm>
          <a:prstGeom prst="rect">
            <a:avLst/>
          </a:prstGeom>
          <a:noFill/>
          <a:ln/>
        </p:spPr>
        <p:txBody>
          <a:bodyPr wrap="none" rtlCol="0" anchor="t"/>
          <a:lstStyle/>
          <a:p>
            <a:pPr marL="0" indent="0">
              <a:lnSpc>
                <a:spcPts val="3978"/>
              </a:lnSpc>
              <a:buNone/>
            </a:pPr>
            <a:r>
              <a:rPr lang="en-US" sz="3183" dirty="0">
                <a:solidFill>
                  <a:srgbClr val="FFFFFF"/>
                </a:solidFill>
                <a:latin typeface="Barlow" pitchFamily="34" charset="0"/>
                <a:ea typeface="Barlow" pitchFamily="34" charset="-122"/>
                <a:cs typeface="Barlow" pitchFamily="34" charset="-120"/>
              </a:rPr>
              <a:t>Unlocking the Power of Neural Networks</a:t>
            </a:r>
            <a:endParaRPr lang="en-US" sz="3183" dirty="0"/>
          </a:p>
        </p:txBody>
      </p:sp>
      <p:sp>
        <p:nvSpPr>
          <p:cNvPr id="6" name="Text 2"/>
          <p:cNvSpPr/>
          <p:nvPr/>
        </p:nvSpPr>
        <p:spPr>
          <a:xfrm>
            <a:off x="636508" y="1966674"/>
            <a:ext cx="7870984" cy="581978"/>
          </a:xfrm>
          <a:prstGeom prst="rect">
            <a:avLst/>
          </a:prstGeom>
          <a:noFill/>
          <a:ln/>
        </p:spPr>
        <p:txBody>
          <a:bodyPr wrap="square" rtlCol="0" anchor="t"/>
          <a:lstStyle/>
          <a:p>
            <a:pPr marL="0" indent="0">
              <a:lnSpc>
                <a:spcPts val="2291"/>
              </a:lnSpc>
              <a:buNone/>
            </a:pPr>
            <a:r>
              <a:rPr lang="en-US" sz="1432" dirty="0">
                <a:solidFill>
                  <a:srgbClr val="E5E0DF"/>
                </a:solidFill>
                <a:latin typeface="Barlow" pitchFamily="34" charset="0"/>
                <a:ea typeface="Barlow" pitchFamily="34" charset="-122"/>
                <a:cs typeface="Barlow" pitchFamily="34" charset="-120"/>
              </a:rPr>
              <a:t>Neural networks are powerful tools for tackling complex AI tasks, but their effectiveness relies on careful training and optimization.</a:t>
            </a:r>
            <a:endParaRPr lang="en-US" sz="1432" dirty="0"/>
          </a:p>
        </p:txBody>
      </p:sp>
      <p:pic>
        <p:nvPicPr>
          <p:cNvPr id="7" name="Image 2" descr="preencoded.png"/>
          <p:cNvPicPr>
            <a:picLocks noChangeAspect="1"/>
          </p:cNvPicPr>
          <p:nvPr/>
        </p:nvPicPr>
        <p:blipFill>
          <a:blip r:embed="rId5"/>
          <a:stretch>
            <a:fillRect/>
          </a:stretch>
        </p:blipFill>
        <p:spPr>
          <a:xfrm>
            <a:off x="636508" y="2753201"/>
            <a:ext cx="454700" cy="454700"/>
          </a:xfrm>
          <a:prstGeom prst="rect">
            <a:avLst/>
          </a:prstGeom>
        </p:spPr>
      </p:pic>
      <p:sp>
        <p:nvSpPr>
          <p:cNvPr id="8" name="Text 3"/>
          <p:cNvSpPr/>
          <p:nvPr/>
        </p:nvSpPr>
        <p:spPr>
          <a:xfrm>
            <a:off x="636508" y="3389709"/>
            <a:ext cx="2020848" cy="252532"/>
          </a:xfrm>
          <a:prstGeom prst="rect">
            <a:avLst/>
          </a:prstGeom>
          <a:noFill/>
          <a:ln/>
        </p:spPr>
        <p:txBody>
          <a:bodyPr wrap="none" rtlCol="0" anchor="t"/>
          <a:lstStyle/>
          <a:p>
            <a:pPr marL="0" indent="0" algn="l">
              <a:lnSpc>
                <a:spcPts val="1989"/>
              </a:lnSpc>
              <a:buNone/>
            </a:pPr>
            <a:r>
              <a:rPr lang="en-US" sz="1591" dirty="0">
                <a:solidFill>
                  <a:srgbClr val="E5E0DF"/>
                </a:solidFill>
                <a:latin typeface="Barlow" pitchFamily="34" charset="0"/>
                <a:ea typeface="Barlow" pitchFamily="34" charset="-122"/>
                <a:cs typeface="Barlow" pitchFamily="34" charset="-120"/>
              </a:rPr>
              <a:t>Image Recognition</a:t>
            </a:r>
            <a:endParaRPr lang="en-US" sz="1591" dirty="0"/>
          </a:p>
        </p:txBody>
      </p:sp>
      <p:sp>
        <p:nvSpPr>
          <p:cNvPr id="9" name="Text 4"/>
          <p:cNvSpPr/>
          <p:nvPr/>
        </p:nvSpPr>
        <p:spPr>
          <a:xfrm>
            <a:off x="636508" y="3751302"/>
            <a:ext cx="3799046" cy="872966"/>
          </a:xfrm>
          <a:prstGeom prst="rect">
            <a:avLst/>
          </a:prstGeom>
          <a:noFill/>
          <a:ln/>
        </p:spPr>
        <p:txBody>
          <a:bodyPr wrap="square" rtlCol="0" anchor="t"/>
          <a:lstStyle/>
          <a:p>
            <a:pPr marL="0" indent="0" algn="l">
              <a:lnSpc>
                <a:spcPts val="2291"/>
              </a:lnSpc>
              <a:buNone/>
            </a:pPr>
            <a:r>
              <a:rPr lang="en-US" sz="1432" dirty="0">
                <a:solidFill>
                  <a:srgbClr val="E5E0DF"/>
                </a:solidFill>
                <a:latin typeface="Barlow" pitchFamily="34" charset="0"/>
                <a:ea typeface="Barlow" pitchFamily="34" charset="-122"/>
                <a:cs typeface="Barlow" pitchFamily="34" charset="-120"/>
              </a:rPr>
              <a:t>Classifying and identifying objects in images, enabling applications such as self-driving cars and medical diagnosis.</a:t>
            </a:r>
            <a:endParaRPr lang="en-US" sz="1432" dirty="0"/>
          </a:p>
        </p:txBody>
      </p:sp>
      <p:pic>
        <p:nvPicPr>
          <p:cNvPr id="10" name="Image 3" descr="preencoded.png"/>
          <p:cNvPicPr>
            <a:picLocks noChangeAspect="1"/>
          </p:cNvPicPr>
          <p:nvPr/>
        </p:nvPicPr>
        <p:blipFill>
          <a:blip r:embed="rId6"/>
          <a:stretch>
            <a:fillRect/>
          </a:stretch>
        </p:blipFill>
        <p:spPr>
          <a:xfrm>
            <a:off x="4708327" y="2753201"/>
            <a:ext cx="454700" cy="454700"/>
          </a:xfrm>
          <a:prstGeom prst="rect">
            <a:avLst/>
          </a:prstGeom>
        </p:spPr>
      </p:pic>
      <p:sp>
        <p:nvSpPr>
          <p:cNvPr id="11" name="Text 5"/>
          <p:cNvSpPr/>
          <p:nvPr/>
        </p:nvSpPr>
        <p:spPr>
          <a:xfrm>
            <a:off x="4708327" y="3389709"/>
            <a:ext cx="2581870" cy="252532"/>
          </a:xfrm>
          <a:prstGeom prst="rect">
            <a:avLst/>
          </a:prstGeom>
          <a:noFill/>
          <a:ln/>
        </p:spPr>
        <p:txBody>
          <a:bodyPr wrap="none" rtlCol="0" anchor="t"/>
          <a:lstStyle/>
          <a:p>
            <a:pPr marL="0" indent="0" algn="l">
              <a:lnSpc>
                <a:spcPts val="1989"/>
              </a:lnSpc>
              <a:buNone/>
            </a:pPr>
            <a:r>
              <a:rPr lang="en-US" sz="1591" dirty="0">
                <a:solidFill>
                  <a:srgbClr val="E5E0DF"/>
                </a:solidFill>
                <a:latin typeface="Barlow" pitchFamily="34" charset="0"/>
                <a:ea typeface="Barlow" pitchFamily="34" charset="-122"/>
                <a:cs typeface="Barlow" pitchFamily="34" charset="-120"/>
              </a:rPr>
              <a:t>Natural Language Processing</a:t>
            </a:r>
            <a:endParaRPr lang="en-US" sz="1591" dirty="0"/>
          </a:p>
        </p:txBody>
      </p:sp>
      <p:sp>
        <p:nvSpPr>
          <p:cNvPr id="12" name="Text 6"/>
          <p:cNvSpPr/>
          <p:nvPr/>
        </p:nvSpPr>
        <p:spPr>
          <a:xfrm>
            <a:off x="4708327" y="3751302"/>
            <a:ext cx="3799165" cy="872966"/>
          </a:xfrm>
          <a:prstGeom prst="rect">
            <a:avLst/>
          </a:prstGeom>
          <a:noFill/>
          <a:ln/>
        </p:spPr>
        <p:txBody>
          <a:bodyPr wrap="square" rtlCol="0" anchor="t"/>
          <a:lstStyle/>
          <a:p>
            <a:pPr marL="0" indent="0" algn="l">
              <a:lnSpc>
                <a:spcPts val="2291"/>
              </a:lnSpc>
              <a:buNone/>
            </a:pPr>
            <a:r>
              <a:rPr lang="en-US" sz="1432" dirty="0">
                <a:solidFill>
                  <a:srgbClr val="E5E0DF"/>
                </a:solidFill>
                <a:latin typeface="Barlow" pitchFamily="34" charset="0"/>
                <a:ea typeface="Barlow" pitchFamily="34" charset="-122"/>
                <a:cs typeface="Barlow" pitchFamily="34" charset="-120"/>
              </a:rPr>
              <a:t>Understanding and generating human language, powering applications such as machine translation, chatbots, and text summarization.</a:t>
            </a:r>
            <a:endParaRPr lang="en-US" sz="1432" dirty="0"/>
          </a:p>
        </p:txBody>
      </p:sp>
      <p:pic>
        <p:nvPicPr>
          <p:cNvPr id="13" name="Image 4" descr="preencoded.png"/>
          <p:cNvPicPr>
            <a:picLocks noChangeAspect="1"/>
          </p:cNvPicPr>
          <p:nvPr/>
        </p:nvPicPr>
        <p:blipFill>
          <a:blip r:embed="rId7"/>
          <a:stretch>
            <a:fillRect/>
          </a:stretch>
        </p:blipFill>
        <p:spPr>
          <a:xfrm>
            <a:off x="636508" y="5169813"/>
            <a:ext cx="454700" cy="454700"/>
          </a:xfrm>
          <a:prstGeom prst="rect">
            <a:avLst/>
          </a:prstGeom>
        </p:spPr>
      </p:pic>
      <p:sp>
        <p:nvSpPr>
          <p:cNvPr id="14" name="Text 7"/>
          <p:cNvSpPr/>
          <p:nvPr/>
        </p:nvSpPr>
        <p:spPr>
          <a:xfrm>
            <a:off x="636508" y="5806321"/>
            <a:ext cx="2020848" cy="252532"/>
          </a:xfrm>
          <a:prstGeom prst="rect">
            <a:avLst/>
          </a:prstGeom>
          <a:noFill/>
          <a:ln/>
        </p:spPr>
        <p:txBody>
          <a:bodyPr wrap="none" rtlCol="0" anchor="t"/>
          <a:lstStyle/>
          <a:p>
            <a:pPr marL="0" indent="0" algn="l">
              <a:lnSpc>
                <a:spcPts val="1989"/>
              </a:lnSpc>
              <a:buNone/>
            </a:pPr>
            <a:r>
              <a:rPr lang="en-US" sz="1591" dirty="0">
                <a:solidFill>
                  <a:srgbClr val="E5E0DF"/>
                </a:solidFill>
                <a:latin typeface="Barlow" pitchFamily="34" charset="0"/>
                <a:ea typeface="Barlow" pitchFamily="34" charset="-122"/>
                <a:cs typeface="Barlow" pitchFamily="34" charset="-120"/>
              </a:rPr>
              <a:t>Music Generation</a:t>
            </a:r>
            <a:endParaRPr lang="en-US" sz="1591" dirty="0"/>
          </a:p>
        </p:txBody>
      </p:sp>
      <p:sp>
        <p:nvSpPr>
          <p:cNvPr id="15" name="Text 8"/>
          <p:cNvSpPr/>
          <p:nvPr/>
        </p:nvSpPr>
        <p:spPr>
          <a:xfrm>
            <a:off x="636508" y="6167914"/>
            <a:ext cx="3799046" cy="872966"/>
          </a:xfrm>
          <a:prstGeom prst="rect">
            <a:avLst/>
          </a:prstGeom>
          <a:noFill/>
          <a:ln/>
        </p:spPr>
        <p:txBody>
          <a:bodyPr wrap="square" rtlCol="0" anchor="t"/>
          <a:lstStyle/>
          <a:p>
            <a:pPr marL="0" indent="0" algn="l">
              <a:lnSpc>
                <a:spcPts val="2291"/>
              </a:lnSpc>
              <a:buNone/>
            </a:pPr>
            <a:r>
              <a:rPr lang="en-US" sz="1432" dirty="0">
                <a:solidFill>
                  <a:srgbClr val="E5E0DF"/>
                </a:solidFill>
                <a:latin typeface="Barlow" pitchFamily="34" charset="0"/>
                <a:ea typeface="Barlow" pitchFamily="34" charset="-122"/>
                <a:cs typeface="Barlow" pitchFamily="34" charset="-120"/>
              </a:rPr>
              <a:t>Creating original music compositions, exploring new musical styles, and enhancing creative expression.</a:t>
            </a:r>
            <a:endParaRPr lang="en-US" sz="1432" dirty="0"/>
          </a:p>
        </p:txBody>
      </p:sp>
      <p:pic>
        <p:nvPicPr>
          <p:cNvPr id="16" name="Image 5" descr="preencoded.png"/>
          <p:cNvPicPr>
            <a:picLocks noChangeAspect="1"/>
          </p:cNvPicPr>
          <p:nvPr/>
        </p:nvPicPr>
        <p:blipFill>
          <a:blip r:embed="rId8"/>
          <a:stretch>
            <a:fillRect/>
          </a:stretch>
        </p:blipFill>
        <p:spPr>
          <a:xfrm>
            <a:off x="4708327" y="5169813"/>
            <a:ext cx="454700" cy="454700"/>
          </a:xfrm>
          <a:prstGeom prst="rect">
            <a:avLst/>
          </a:prstGeom>
        </p:spPr>
      </p:pic>
      <p:sp>
        <p:nvSpPr>
          <p:cNvPr id="17" name="Text 9"/>
          <p:cNvSpPr/>
          <p:nvPr/>
        </p:nvSpPr>
        <p:spPr>
          <a:xfrm>
            <a:off x="4708327" y="5806321"/>
            <a:ext cx="2020848" cy="252532"/>
          </a:xfrm>
          <a:prstGeom prst="rect">
            <a:avLst/>
          </a:prstGeom>
          <a:noFill/>
          <a:ln/>
        </p:spPr>
        <p:txBody>
          <a:bodyPr wrap="none" rtlCol="0" anchor="t"/>
          <a:lstStyle/>
          <a:p>
            <a:pPr marL="0" indent="0" algn="l">
              <a:lnSpc>
                <a:spcPts val="1989"/>
              </a:lnSpc>
              <a:buNone/>
            </a:pPr>
            <a:r>
              <a:rPr lang="en-US" sz="1591" dirty="0">
                <a:solidFill>
                  <a:srgbClr val="E5E0DF"/>
                </a:solidFill>
                <a:latin typeface="Barlow" pitchFamily="34" charset="0"/>
                <a:ea typeface="Barlow" pitchFamily="34" charset="-122"/>
                <a:cs typeface="Barlow" pitchFamily="34" charset="-120"/>
              </a:rPr>
              <a:t>Game AI</a:t>
            </a:r>
            <a:endParaRPr lang="en-US" sz="1591" dirty="0"/>
          </a:p>
        </p:txBody>
      </p:sp>
      <p:sp>
        <p:nvSpPr>
          <p:cNvPr id="18" name="Text 10"/>
          <p:cNvSpPr/>
          <p:nvPr/>
        </p:nvSpPr>
        <p:spPr>
          <a:xfrm>
            <a:off x="4708327" y="6167914"/>
            <a:ext cx="3799165" cy="872966"/>
          </a:xfrm>
          <a:prstGeom prst="rect">
            <a:avLst/>
          </a:prstGeom>
          <a:noFill/>
          <a:ln/>
        </p:spPr>
        <p:txBody>
          <a:bodyPr wrap="square" rtlCol="0" anchor="t"/>
          <a:lstStyle/>
          <a:p>
            <a:pPr marL="0" indent="0" algn="l">
              <a:lnSpc>
                <a:spcPts val="2291"/>
              </a:lnSpc>
              <a:buNone/>
            </a:pPr>
            <a:r>
              <a:rPr lang="en-US" sz="1432" dirty="0">
                <a:solidFill>
                  <a:srgbClr val="E5E0DF"/>
                </a:solidFill>
                <a:latin typeface="Barlow" pitchFamily="34" charset="0"/>
                <a:ea typeface="Barlow" pitchFamily="34" charset="-122"/>
                <a:cs typeface="Barlow" pitchFamily="34" charset="-120"/>
              </a:rPr>
              <a:t>Developing intelligent game characters, creating challenging opponents, and enhancing the gaming experience.</a:t>
            </a:r>
            <a:endParaRPr lang="en-US" sz="1432"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91718">
              <a:alpha val="75000"/>
            </a:srgbClr>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604837" y="606266"/>
            <a:ext cx="7464147" cy="480060"/>
          </a:xfrm>
          <a:prstGeom prst="rect">
            <a:avLst/>
          </a:prstGeom>
          <a:noFill/>
          <a:ln/>
        </p:spPr>
        <p:txBody>
          <a:bodyPr wrap="none" rtlCol="0" anchor="t"/>
          <a:lstStyle/>
          <a:p>
            <a:pPr marL="0" indent="0">
              <a:lnSpc>
                <a:spcPts val="3780"/>
              </a:lnSpc>
              <a:buNone/>
            </a:pPr>
            <a:r>
              <a:rPr lang="en-US" sz="3024" dirty="0">
                <a:solidFill>
                  <a:srgbClr val="FFFFFF"/>
                </a:solidFill>
                <a:latin typeface="Barlow" pitchFamily="34" charset="0"/>
                <a:ea typeface="Barlow" pitchFamily="34" charset="-122"/>
                <a:cs typeface="Barlow" pitchFamily="34" charset="-120"/>
              </a:rPr>
              <a:t>AI Beyond the Hype: Real-World Applications</a:t>
            </a:r>
            <a:endParaRPr lang="en-US" sz="3024" dirty="0"/>
          </a:p>
        </p:txBody>
      </p:sp>
      <p:sp>
        <p:nvSpPr>
          <p:cNvPr id="6" name="Text 2"/>
          <p:cNvSpPr/>
          <p:nvPr/>
        </p:nvSpPr>
        <p:spPr>
          <a:xfrm>
            <a:off x="604837" y="1345525"/>
            <a:ext cx="7934325" cy="553164"/>
          </a:xfrm>
          <a:prstGeom prst="rect">
            <a:avLst/>
          </a:prstGeom>
          <a:noFill/>
          <a:ln/>
        </p:spPr>
        <p:txBody>
          <a:bodyPr wrap="square" rtlCol="0" anchor="t"/>
          <a:lstStyle/>
          <a:p>
            <a:pPr marL="0" indent="0">
              <a:lnSpc>
                <a:spcPts val="2177"/>
              </a:lnSpc>
              <a:buNone/>
            </a:pPr>
            <a:r>
              <a:rPr lang="en-US" sz="1361" dirty="0">
                <a:solidFill>
                  <a:srgbClr val="E5E0DF"/>
                </a:solidFill>
                <a:latin typeface="Barlow" pitchFamily="34" charset="0"/>
                <a:ea typeface="Barlow" pitchFamily="34" charset="-122"/>
                <a:cs typeface="Barlow" pitchFamily="34" charset="-120"/>
              </a:rPr>
              <a:t>AI is no longer a theoretical concept; it is being actively applied across various industries, transforming the way we live and work.</a:t>
            </a:r>
            <a:endParaRPr lang="en-US" sz="1361" dirty="0"/>
          </a:p>
        </p:txBody>
      </p:sp>
      <p:pic>
        <p:nvPicPr>
          <p:cNvPr id="7" name="Image 2" descr="preencoded.png"/>
          <p:cNvPicPr>
            <a:picLocks noChangeAspect="1"/>
          </p:cNvPicPr>
          <p:nvPr/>
        </p:nvPicPr>
        <p:blipFill>
          <a:blip r:embed="rId5"/>
          <a:stretch>
            <a:fillRect/>
          </a:stretch>
        </p:blipFill>
        <p:spPr>
          <a:xfrm>
            <a:off x="604837" y="2093000"/>
            <a:ext cx="864037" cy="1382554"/>
          </a:xfrm>
          <a:prstGeom prst="rect">
            <a:avLst/>
          </a:prstGeom>
        </p:spPr>
      </p:pic>
      <p:sp>
        <p:nvSpPr>
          <p:cNvPr id="8" name="Text 3"/>
          <p:cNvSpPr/>
          <p:nvPr/>
        </p:nvSpPr>
        <p:spPr>
          <a:xfrm>
            <a:off x="1728073" y="2265759"/>
            <a:ext cx="1920240" cy="240030"/>
          </a:xfrm>
          <a:prstGeom prst="rect">
            <a:avLst/>
          </a:prstGeom>
          <a:noFill/>
          <a:ln/>
        </p:spPr>
        <p:txBody>
          <a:bodyPr wrap="none" rtlCol="0" anchor="t"/>
          <a:lstStyle/>
          <a:p>
            <a:pPr marL="0" indent="0" algn="l">
              <a:lnSpc>
                <a:spcPts val="1890"/>
              </a:lnSpc>
              <a:buNone/>
            </a:pPr>
            <a:r>
              <a:rPr lang="en-US" sz="1512" dirty="0">
                <a:solidFill>
                  <a:srgbClr val="E5E0DF"/>
                </a:solidFill>
                <a:latin typeface="Barlow" pitchFamily="34" charset="0"/>
                <a:ea typeface="Barlow" pitchFamily="34" charset="-122"/>
                <a:cs typeface="Barlow" pitchFamily="34" charset="-120"/>
              </a:rPr>
              <a:t>Healthcare</a:t>
            </a:r>
            <a:endParaRPr lang="en-US" sz="1512" dirty="0"/>
          </a:p>
        </p:txBody>
      </p:sp>
      <p:sp>
        <p:nvSpPr>
          <p:cNvPr id="9" name="Text 4"/>
          <p:cNvSpPr/>
          <p:nvPr/>
        </p:nvSpPr>
        <p:spPr>
          <a:xfrm>
            <a:off x="1728073" y="2609374"/>
            <a:ext cx="6811089" cy="276582"/>
          </a:xfrm>
          <a:prstGeom prst="rect">
            <a:avLst/>
          </a:prstGeom>
          <a:noFill/>
          <a:ln/>
        </p:spPr>
        <p:txBody>
          <a:bodyPr wrap="none" rtlCol="0" anchor="t"/>
          <a:lstStyle/>
          <a:p>
            <a:pPr marL="0" indent="0" algn="l">
              <a:lnSpc>
                <a:spcPts val="2177"/>
              </a:lnSpc>
              <a:buNone/>
            </a:pPr>
            <a:r>
              <a:rPr lang="en-US" sz="1361" dirty="0">
                <a:solidFill>
                  <a:srgbClr val="E5E0DF"/>
                </a:solidFill>
                <a:latin typeface="Barlow" pitchFamily="34" charset="0"/>
                <a:ea typeface="Barlow" pitchFamily="34" charset="-122"/>
                <a:cs typeface="Barlow" pitchFamily="34" charset="-120"/>
              </a:rPr>
              <a:t>Diagnosing diseases, personalizing treatment plans, and improving patient care.</a:t>
            </a:r>
            <a:endParaRPr lang="en-US" sz="1361" dirty="0"/>
          </a:p>
        </p:txBody>
      </p:sp>
      <p:pic>
        <p:nvPicPr>
          <p:cNvPr id="10" name="Image 3" descr="preencoded.png"/>
          <p:cNvPicPr>
            <a:picLocks noChangeAspect="1"/>
          </p:cNvPicPr>
          <p:nvPr/>
        </p:nvPicPr>
        <p:blipFill>
          <a:blip r:embed="rId6"/>
          <a:stretch>
            <a:fillRect/>
          </a:stretch>
        </p:blipFill>
        <p:spPr>
          <a:xfrm>
            <a:off x="604837" y="3475553"/>
            <a:ext cx="864037" cy="1382554"/>
          </a:xfrm>
          <a:prstGeom prst="rect">
            <a:avLst/>
          </a:prstGeom>
        </p:spPr>
      </p:pic>
      <p:sp>
        <p:nvSpPr>
          <p:cNvPr id="11" name="Text 5"/>
          <p:cNvSpPr/>
          <p:nvPr/>
        </p:nvSpPr>
        <p:spPr>
          <a:xfrm>
            <a:off x="1728073" y="3648313"/>
            <a:ext cx="1920240" cy="240030"/>
          </a:xfrm>
          <a:prstGeom prst="rect">
            <a:avLst/>
          </a:prstGeom>
          <a:noFill/>
          <a:ln/>
        </p:spPr>
        <p:txBody>
          <a:bodyPr wrap="none" rtlCol="0" anchor="t"/>
          <a:lstStyle/>
          <a:p>
            <a:pPr marL="0" indent="0" algn="l">
              <a:lnSpc>
                <a:spcPts val="1890"/>
              </a:lnSpc>
              <a:buNone/>
            </a:pPr>
            <a:r>
              <a:rPr lang="en-US" sz="1512" dirty="0">
                <a:solidFill>
                  <a:srgbClr val="E5E0DF"/>
                </a:solidFill>
                <a:latin typeface="Barlow" pitchFamily="34" charset="0"/>
                <a:ea typeface="Barlow" pitchFamily="34" charset="-122"/>
                <a:cs typeface="Barlow" pitchFamily="34" charset="-120"/>
              </a:rPr>
              <a:t>Finance</a:t>
            </a:r>
            <a:endParaRPr lang="en-US" sz="1512" dirty="0"/>
          </a:p>
        </p:txBody>
      </p:sp>
      <p:sp>
        <p:nvSpPr>
          <p:cNvPr id="12" name="Text 6"/>
          <p:cNvSpPr/>
          <p:nvPr/>
        </p:nvSpPr>
        <p:spPr>
          <a:xfrm>
            <a:off x="1728073" y="3991928"/>
            <a:ext cx="6811089" cy="276582"/>
          </a:xfrm>
          <a:prstGeom prst="rect">
            <a:avLst/>
          </a:prstGeom>
          <a:noFill/>
          <a:ln/>
        </p:spPr>
        <p:txBody>
          <a:bodyPr wrap="none" rtlCol="0" anchor="t"/>
          <a:lstStyle/>
          <a:p>
            <a:pPr marL="0" indent="0" algn="l">
              <a:lnSpc>
                <a:spcPts val="2177"/>
              </a:lnSpc>
              <a:buNone/>
            </a:pPr>
            <a:r>
              <a:rPr lang="en-US" sz="1361" dirty="0">
                <a:solidFill>
                  <a:srgbClr val="E5E0DF"/>
                </a:solidFill>
                <a:latin typeface="Barlow" pitchFamily="34" charset="0"/>
                <a:ea typeface="Barlow" pitchFamily="34" charset="-122"/>
                <a:cs typeface="Barlow" pitchFamily="34" charset="-120"/>
              </a:rPr>
              <a:t>Detecting fraud, managing risk, and providing personalized financial advice.</a:t>
            </a:r>
            <a:endParaRPr lang="en-US" sz="1361" dirty="0"/>
          </a:p>
        </p:txBody>
      </p:sp>
      <p:pic>
        <p:nvPicPr>
          <p:cNvPr id="13" name="Image 4" descr="preencoded.png"/>
          <p:cNvPicPr>
            <a:picLocks noChangeAspect="1"/>
          </p:cNvPicPr>
          <p:nvPr/>
        </p:nvPicPr>
        <p:blipFill>
          <a:blip r:embed="rId7"/>
          <a:stretch>
            <a:fillRect/>
          </a:stretch>
        </p:blipFill>
        <p:spPr>
          <a:xfrm>
            <a:off x="604837" y="4858107"/>
            <a:ext cx="864037" cy="1382554"/>
          </a:xfrm>
          <a:prstGeom prst="rect">
            <a:avLst/>
          </a:prstGeom>
        </p:spPr>
      </p:pic>
      <p:sp>
        <p:nvSpPr>
          <p:cNvPr id="14" name="Text 7"/>
          <p:cNvSpPr/>
          <p:nvPr/>
        </p:nvSpPr>
        <p:spPr>
          <a:xfrm>
            <a:off x="1728073" y="5030867"/>
            <a:ext cx="1920240" cy="240030"/>
          </a:xfrm>
          <a:prstGeom prst="rect">
            <a:avLst/>
          </a:prstGeom>
          <a:noFill/>
          <a:ln/>
        </p:spPr>
        <p:txBody>
          <a:bodyPr wrap="none" rtlCol="0" anchor="t"/>
          <a:lstStyle/>
          <a:p>
            <a:pPr marL="0" indent="0" algn="l">
              <a:lnSpc>
                <a:spcPts val="1890"/>
              </a:lnSpc>
              <a:buNone/>
            </a:pPr>
            <a:r>
              <a:rPr lang="en-US" sz="1512" dirty="0">
                <a:solidFill>
                  <a:srgbClr val="E5E0DF"/>
                </a:solidFill>
                <a:latin typeface="Barlow" pitchFamily="34" charset="0"/>
                <a:ea typeface="Barlow" pitchFamily="34" charset="-122"/>
                <a:cs typeface="Barlow" pitchFamily="34" charset="-120"/>
              </a:rPr>
              <a:t>Manufacturing</a:t>
            </a:r>
            <a:endParaRPr lang="en-US" sz="1512" dirty="0"/>
          </a:p>
        </p:txBody>
      </p:sp>
      <p:sp>
        <p:nvSpPr>
          <p:cNvPr id="15" name="Text 8"/>
          <p:cNvSpPr/>
          <p:nvPr/>
        </p:nvSpPr>
        <p:spPr>
          <a:xfrm>
            <a:off x="1728073" y="5374481"/>
            <a:ext cx="6811089" cy="553164"/>
          </a:xfrm>
          <a:prstGeom prst="rect">
            <a:avLst/>
          </a:prstGeom>
          <a:noFill/>
          <a:ln/>
        </p:spPr>
        <p:txBody>
          <a:bodyPr wrap="square" rtlCol="0" anchor="t"/>
          <a:lstStyle/>
          <a:p>
            <a:pPr marL="0" indent="0" algn="l">
              <a:lnSpc>
                <a:spcPts val="2177"/>
              </a:lnSpc>
              <a:buNone/>
            </a:pPr>
            <a:r>
              <a:rPr lang="en-US" sz="1361" dirty="0">
                <a:solidFill>
                  <a:srgbClr val="E5E0DF"/>
                </a:solidFill>
                <a:latin typeface="Barlow" pitchFamily="34" charset="0"/>
                <a:ea typeface="Barlow" pitchFamily="34" charset="-122"/>
                <a:cs typeface="Barlow" pitchFamily="34" charset="-120"/>
              </a:rPr>
              <a:t>Optimizing production processes, predicting equipment failures, and improving quality control.</a:t>
            </a:r>
            <a:endParaRPr lang="en-US" sz="1361" dirty="0"/>
          </a:p>
        </p:txBody>
      </p:sp>
      <p:pic>
        <p:nvPicPr>
          <p:cNvPr id="16" name="Image 5" descr="preencoded.png"/>
          <p:cNvPicPr>
            <a:picLocks noChangeAspect="1"/>
          </p:cNvPicPr>
          <p:nvPr/>
        </p:nvPicPr>
        <p:blipFill>
          <a:blip r:embed="rId8"/>
          <a:stretch>
            <a:fillRect/>
          </a:stretch>
        </p:blipFill>
        <p:spPr>
          <a:xfrm>
            <a:off x="604837" y="6240661"/>
            <a:ext cx="864037" cy="1382554"/>
          </a:xfrm>
          <a:prstGeom prst="rect">
            <a:avLst/>
          </a:prstGeom>
        </p:spPr>
      </p:pic>
      <p:sp>
        <p:nvSpPr>
          <p:cNvPr id="17" name="Text 9"/>
          <p:cNvSpPr/>
          <p:nvPr/>
        </p:nvSpPr>
        <p:spPr>
          <a:xfrm>
            <a:off x="1728073" y="6413421"/>
            <a:ext cx="1920240" cy="240030"/>
          </a:xfrm>
          <a:prstGeom prst="rect">
            <a:avLst/>
          </a:prstGeom>
          <a:noFill/>
          <a:ln/>
        </p:spPr>
        <p:txBody>
          <a:bodyPr wrap="none" rtlCol="0" anchor="t"/>
          <a:lstStyle/>
          <a:p>
            <a:pPr marL="0" indent="0" algn="l">
              <a:lnSpc>
                <a:spcPts val="1890"/>
              </a:lnSpc>
              <a:buNone/>
            </a:pPr>
            <a:r>
              <a:rPr lang="en-US" sz="1512" dirty="0">
                <a:solidFill>
                  <a:srgbClr val="E5E0DF"/>
                </a:solidFill>
                <a:latin typeface="Barlow" pitchFamily="34" charset="0"/>
                <a:ea typeface="Barlow" pitchFamily="34" charset="-122"/>
                <a:cs typeface="Barlow" pitchFamily="34" charset="-120"/>
              </a:rPr>
              <a:t>Retail</a:t>
            </a:r>
            <a:endParaRPr lang="en-US" sz="1512" dirty="0"/>
          </a:p>
        </p:txBody>
      </p:sp>
      <p:sp>
        <p:nvSpPr>
          <p:cNvPr id="18" name="Text 10"/>
          <p:cNvSpPr/>
          <p:nvPr/>
        </p:nvSpPr>
        <p:spPr>
          <a:xfrm>
            <a:off x="1728073" y="6757035"/>
            <a:ext cx="6811089" cy="553164"/>
          </a:xfrm>
          <a:prstGeom prst="rect">
            <a:avLst/>
          </a:prstGeom>
          <a:noFill/>
          <a:ln/>
        </p:spPr>
        <p:txBody>
          <a:bodyPr wrap="square" rtlCol="0" anchor="t"/>
          <a:lstStyle/>
          <a:p>
            <a:pPr marL="0" indent="0" algn="l">
              <a:lnSpc>
                <a:spcPts val="2177"/>
              </a:lnSpc>
              <a:buNone/>
            </a:pPr>
            <a:r>
              <a:rPr lang="en-US" sz="1361" dirty="0">
                <a:solidFill>
                  <a:srgbClr val="E5E0DF"/>
                </a:solidFill>
                <a:latin typeface="Barlow" pitchFamily="34" charset="0"/>
                <a:ea typeface="Barlow" pitchFamily="34" charset="-122"/>
                <a:cs typeface="Barlow" pitchFamily="34" charset="-120"/>
              </a:rPr>
              <a:t>Personalizing customer experiences, recommending products, and optimizing inventory management.</a:t>
            </a:r>
            <a:endParaRPr lang="en-US" sz="1361"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91718">
              <a:alpha val="75000"/>
            </a:srgbClr>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666988" y="1549598"/>
            <a:ext cx="7388543" cy="529352"/>
          </a:xfrm>
          <a:prstGeom prst="rect">
            <a:avLst/>
          </a:prstGeom>
          <a:noFill/>
          <a:ln/>
        </p:spPr>
        <p:txBody>
          <a:bodyPr wrap="none" rtlCol="0" anchor="t"/>
          <a:lstStyle/>
          <a:p>
            <a:pPr marL="0" indent="0">
              <a:lnSpc>
                <a:spcPts val="4169"/>
              </a:lnSpc>
              <a:buNone/>
            </a:pPr>
            <a:r>
              <a:rPr lang="en-US" sz="3335" dirty="0">
                <a:solidFill>
                  <a:srgbClr val="FFFFFF"/>
                </a:solidFill>
                <a:latin typeface="Barlow" pitchFamily="34" charset="0"/>
                <a:ea typeface="Barlow" pitchFamily="34" charset="-122"/>
                <a:cs typeface="Barlow" pitchFamily="34" charset="-120"/>
              </a:rPr>
              <a:t>The Future of AI: A World of Possibilities</a:t>
            </a:r>
            <a:endParaRPr lang="en-US" sz="3335" dirty="0"/>
          </a:p>
        </p:txBody>
      </p:sp>
      <p:sp>
        <p:nvSpPr>
          <p:cNvPr id="6" name="Text 2"/>
          <p:cNvSpPr/>
          <p:nvPr/>
        </p:nvSpPr>
        <p:spPr>
          <a:xfrm>
            <a:off x="666988" y="2364819"/>
            <a:ext cx="7810024" cy="914757"/>
          </a:xfrm>
          <a:prstGeom prst="rect">
            <a:avLst/>
          </a:prstGeom>
          <a:noFill/>
          <a:ln/>
        </p:spPr>
        <p:txBody>
          <a:bodyPr wrap="square" rtlCol="0" anchor="t"/>
          <a:lstStyle/>
          <a:p>
            <a:pPr marL="0" indent="0">
              <a:lnSpc>
                <a:spcPts val="2401"/>
              </a:lnSpc>
              <a:buNone/>
            </a:pPr>
            <a:r>
              <a:rPr lang="en-US" sz="1501" dirty="0">
                <a:solidFill>
                  <a:srgbClr val="E5E0DF"/>
                </a:solidFill>
                <a:latin typeface="Barlow" pitchFamily="34" charset="0"/>
                <a:ea typeface="Barlow" pitchFamily="34" charset="-122"/>
                <a:cs typeface="Barlow" pitchFamily="34" charset="-120"/>
              </a:rPr>
              <a:t>AI continues to evolve rapidly, with new advancements and applications emerging constantly. The future holds immense potential for AI to address global challenges, improve our lives, and create a more sustainable and equitable world.</a:t>
            </a:r>
            <a:endParaRPr lang="en-US" sz="1501" dirty="0"/>
          </a:p>
        </p:txBody>
      </p:sp>
      <p:sp>
        <p:nvSpPr>
          <p:cNvPr id="7" name="Shape 3"/>
          <p:cNvSpPr/>
          <p:nvPr/>
        </p:nvSpPr>
        <p:spPr>
          <a:xfrm>
            <a:off x="666988" y="3493889"/>
            <a:ext cx="7810024" cy="3186113"/>
          </a:xfrm>
          <a:prstGeom prst="roundRect">
            <a:avLst>
              <a:gd name="adj" fmla="val 2512"/>
            </a:avLst>
          </a:prstGeom>
          <a:noFill/>
          <a:ln w="7620">
            <a:solidFill>
              <a:srgbClr val="FFFFFF">
                <a:alpha val="24000"/>
              </a:srgbClr>
            </a:solidFill>
            <a:prstDash val="solid"/>
          </a:ln>
        </p:spPr>
      </p:sp>
      <p:sp>
        <p:nvSpPr>
          <p:cNvPr id="8" name="Shape 4"/>
          <p:cNvSpPr/>
          <p:nvPr/>
        </p:nvSpPr>
        <p:spPr>
          <a:xfrm>
            <a:off x="674608" y="3501509"/>
            <a:ext cx="7794784" cy="1158597"/>
          </a:xfrm>
          <a:prstGeom prst="rect">
            <a:avLst/>
          </a:prstGeom>
          <a:solidFill>
            <a:srgbClr val="FFFFFF">
              <a:alpha val="4000"/>
            </a:srgbClr>
          </a:solidFill>
          <a:ln/>
        </p:spPr>
      </p:sp>
      <p:sp>
        <p:nvSpPr>
          <p:cNvPr id="9" name="Text 5"/>
          <p:cNvSpPr/>
          <p:nvPr/>
        </p:nvSpPr>
        <p:spPr>
          <a:xfrm>
            <a:off x="865108" y="3623429"/>
            <a:ext cx="3512582" cy="304919"/>
          </a:xfrm>
          <a:prstGeom prst="rect">
            <a:avLst/>
          </a:prstGeom>
          <a:noFill/>
          <a:ln/>
        </p:spPr>
        <p:txBody>
          <a:bodyPr wrap="none" rtlCol="0" anchor="t"/>
          <a:lstStyle/>
          <a:p>
            <a:pPr marL="0" indent="0">
              <a:lnSpc>
                <a:spcPts val="2401"/>
              </a:lnSpc>
              <a:buNone/>
            </a:pPr>
            <a:r>
              <a:rPr lang="en-US" sz="1501" dirty="0">
                <a:solidFill>
                  <a:srgbClr val="E5E0DF"/>
                </a:solidFill>
                <a:latin typeface="Barlow" pitchFamily="34" charset="0"/>
                <a:ea typeface="Barlow" pitchFamily="34" charset="-122"/>
                <a:cs typeface="Barlow" pitchFamily="34" charset="-120"/>
              </a:rPr>
              <a:t>AI for Sustainability</a:t>
            </a:r>
            <a:endParaRPr lang="en-US" sz="1501" dirty="0"/>
          </a:p>
        </p:txBody>
      </p:sp>
      <p:sp>
        <p:nvSpPr>
          <p:cNvPr id="10" name="Text 6"/>
          <p:cNvSpPr/>
          <p:nvPr/>
        </p:nvSpPr>
        <p:spPr>
          <a:xfrm>
            <a:off x="4766310" y="3623429"/>
            <a:ext cx="3512582" cy="914757"/>
          </a:xfrm>
          <a:prstGeom prst="rect">
            <a:avLst/>
          </a:prstGeom>
          <a:noFill/>
          <a:ln/>
        </p:spPr>
        <p:txBody>
          <a:bodyPr wrap="square" rtlCol="0" anchor="t"/>
          <a:lstStyle/>
          <a:p>
            <a:pPr marL="0" indent="0">
              <a:lnSpc>
                <a:spcPts val="2401"/>
              </a:lnSpc>
              <a:buNone/>
            </a:pPr>
            <a:r>
              <a:rPr lang="en-US" sz="1501" dirty="0">
                <a:solidFill>
                  <a:srgbClr val="E5E0DF"/>
                </a:solidFill>
                <a:latin typeface="Barlow" pitchFamily="34" charset="0"/>
                <a:ea typeface="Barlow" pitchFamily="34" charset="-122"/>
                <a:cs typeface="Barlow" pitchFamily="34" charset="-120"/>
              </a:rPr>
              <a:t>Developing solutions for climate change, renewable energy, and environmental protection.</a:t>
            </a:r>
            <a:endParaRPr lang="en-US" sz="1501" dirty="0"/>
          </a:p>
        </p:txBody>
      </p:sp>
      <p:sp>
        <p:nvSpPr>
          <p:cNvPr id="11" name="Shape 7"/>
          <p:cNvSpPr/>
          <p:nvPr/>
        </p:nvSpPr>
        <p:spPr>
          <a:xfrm>
            <a:off x="674608" y="4660106"/>
            <a:ext cx="7794784" cy="1158597"/>
          </a:xfrm>
          <a:prstGeom prst="rect">
            <a:avLst/>
          </a:prstGeom>
          <a:solidFill>
            <a:srgbClr val="000000">
              <a:alpha val="4000"/>
            </a:srgbClr>
          </a:solidFill>
          <a:ln/>
        </p:spPr>
      </p:sp>
      <p:sp>
        <p:nvSpPr>
          <p:cNvPr id="12" name="Text 8"/>
          <p:cNvSpPr/>
          <p:nvPr/>
        </p:nvSpPr>
        <p:spPr>
          <a:xfrm>
            <a:off x="865108" y="4782026"/>
            <a:ext cx="3512582" cy="304919"/>
          </a:xfrm>
          <a:prstGeom prst="rect">
            <a:avLst/>
          </a:prstGeom>
          <a:noFill/>
          <a:ln/>
        </p:spPr>
        <p:txBody>
          <a:bodyPr wrap="none" rtlCol="0" anchor="t"/>
          <a:lstStyle/>
          <a:p>
            <a:pPr marL="0" indent="0">
              <a:lnSpc>
                <a:spcPts val="2401"/>
              </a:lnSpc>
              <a:buNone/>
            </a:pPr>
            <a:r>
              <a:rPr lang="en-US" sz="1501" dirty="0">
                <a:solidFill>
                  <a:srgbClr val="E5E0DF"/>
                </a:solidFill>
                <a:latin typeface="Barlow" pitchFamily="34" charset="0"/>
                <a:ea typeface="Barlow" pitchFamily="34" charset="-122"/>
                <a:cs typeface="Barlow" pitchFamily="34" charset="-120"/>
              </a:rPr>
              <a:t>AI for Education</a:t>
            </a:r>
            <a:endParaRPr lang="en-US" sz="1501" dirty="0"/>
          </a:p>
        </p:txBody>
      </p:sp>
      <p:sp>
        <p:nvSpPr>
          <p:cNvPr id="13" name="Text 9"/>
          <p:cNvSpPr/>
          <p:nvPr/>
        </p:nvSpPr>
        <p:spPr>
          <a:xfrm>
            <a:off x="4766310" y="4782026"/>
            <a:ext cx="3512582" cy="914757"/>
          </a:xfrm>
          <a:prstGeom prst="rect">
            <a:avLst/>
          </a:prstGeom>
          <a:noFill/>
          <a:ln/>
        </p:spPr>
        <p:txBody>
          <a:bodyPr wrap="square" rtlCol="0" anchor="t"/>
          <a:lstStyle/>
          <a:p>
            <a:pPr marL="0" indent="0">
              <a:lnSpc>
                <a:spcPts val="2401"/>
              </a:lnSpc>
              <a:buNone/>
            </a:pPr>
            <a:r>
              <a:rPr lang="en-US" sz="1501" dirty="0">
                <a:solidFill>
                  <a:srgbClr val="E5E0DF"/>
                </a:solidFill>
                <a:latin typeface="Barlow" pitchFamily="34" charset="0"/>
                <a:ea typeface="Barlow" pitchFamily="34" charset="-122"/>
                <a:cs typeface="Barlow" pitchFamily="34" charset="-120"/>
              </a:rPr>
              <a:t>Personalizing learning experiences, enhancing student engagement, and improving educational outcomes.</a:t>
            </a:r>
            <a:endParaRPr lang="en-US" sz="1501" dirty="0"/>
          </a:p>
        </p:txBody>
      </p:sp>
      <p:sp>
        <p:nvSpPr>
          <p:cNvPr id="14" name="Shape 10"/>
          <p:cNvSpPr/>
          <p:nvPr/>
        </p:nvSpPr>
        <p:spPr>
          <a:xfrm>
            <a:off x="674608" y="5818703"/>
            <a:ext cx="7794784" cy="853678"/>
          </a:xfrm>
          <a:prstGeom prst="rect">
            <a:avLst/>
          </a:prstGeom>
          <a:solidFill>
            <a:srgbClr val="FFFFFF">
              <a:alpha val="4000"/>
            </a:srgbClr>
          </a:solidFill>
          <a:ln/>
        </p:spPr>
      </p:sp>
      <p:sp>
        <p:nvSpPr>
          <p:cNvPr id="15" name="Text 11"/>
          <p:cNvSpPr/>
          <p:nvPr/>
        </p:nvSpPr>
        <p:spPr>
          <a:xfrm>
            <a:off x="865108" y="5940623"/>
            <a:ext cx="3512582" cy="304919"/>
          </a:xfrm>
          <a:prstGeom prst="rect">
            <a:avLst/>
          </a:prstGeom>
          <a:noFill/>
          <a:ln/>
        </p:spPr>
        <p:txBody>
          <a:bodyPr wrap="none" rtlCol="0" anchor="t"/>
          <a:lstStyle/>
          <a:p>
            <a:pPr marL="0" indent="0">
              <a:lnSpc>
                <a:spcPts val="2401"/>
              </a:lnSpc>
              <a:buNone/>
            </a:pPr>
            <a:r>
              <a:rPr lang="en-US" sz="1501" dirty="0">
                <a:solidFill>
                  <a:srgbClr val="E5E0DF"/>
                </a:solidFill>
                <a:latin typeface="Barlow" pitchFamily="34" charset="0"/>
                <a:ea typeface="Barlow" pitchFamily="34" charset="-122"/>
                <a:cs typeface="Barlow" pitchFamily="34" charset="-120"/>
              </a:rPr>
              <a:t>AI for Social Good</a:t>
            </a:r>
            <a:endParaRPr lang="en-US" sz="1501" dirty="0"/>
          </a:p>
        </p:txBody>
      </p:sp>
      <p:sp>
        <p:nvSpPr>
          <p:cNvPr id="16" name="Text 12"/>
          <p:cNvSpPr/>
          <p:nvPr/>
        </p:nvSpPr>
        <p:spPr>
          <a:xfrm>
            <a:off x="4766310" y="5940623"/>
            <a:ext cx="3512582" cy="609838"/>
          </a:xfrm>
          <a:prstGeom prst="rect">
            <a:avLst/>
          </a:prstGeom>
          <a:noFill/>
          <a:ln/>
        </p:spPr>
        <p:txBody>
          <a:bodyPr wrap="square" rtlCol="0" anchor="t"/>
          <a:lstStyle/>
          <a:p>
            <a:pPr marL="0" indent="0">
              <a:lnSpc>
                <a:spcPts val="2401"/>
              </a:lnSpc>
              <a:buNone/>
            </a:pPr>
            <a:r>
              <a:rPr lang="en-US" sz="1501" dirty="0">
                <a:solidFill>
                  <a:srgbClr val="E5E0DF"/>
                </a:solidFill>
                <a:latin typeface="Barlow" pitchFamily="34" charset="0"/>
                <a:ea typeface="Barlow" pitchFamily="34" charset="-122"/>
                <a:cs typeface="Barlow" pitchFamily="34" charset="-120"/>
              </a:rPr>
              <a:t>Addressing societal issues such as poverty, inequality, and healthcare access.</a:t>
            </a:r>
            <a:endParaRPr lang="en-US" sz="1501"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91718">
              <a:alpha val="75000"/>
            </a:srgbClr>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864037" y="1562814"/>
            <a:ext cx="7415927" cy="2838926"/>
          </a:xfrm>
          <a:prstGeom prst="rect">
            <a:avLst/>
          </a:prstGeom>
          <a:noFill/>
          <a:ln/>
        </p:spPr>
        <p:txBody>
          <a:bodyPr wrap="square" rtlCol="0" anchor="t"/>
          <a:lstStyle/>
          <a:p>
            <a:pPr marL="0" indent="0">
              <a:lnSpc>
                <a:spcPts val="7452"/>
              </a:lnSpc>
              <a:buNone/>
            </a:pPr>
            <a:r>
              <a:rPr lang="en-US" sz="5962" dirty="0">
                <a:solidFill>
                  <a:srgbClr val="FFFFFF"/>
                </a:solidFill>
                <a:latin typeface="Barlow" pitchFamily="34" charset="0"/>
                <a:ea typeface="Barlow" pitchFamily="34" charset="-122"/>
                <a:cs typeface="Barlow" pitchFamily="34" charset="-120"/>
              </a:rPr>
              <a:t>Deep Learning: A Glimpse into the Landscape</a:t>
            </a:r>
            <a:endParaRPr lang="en-US" sz="5962" dirty="0"/>
          </a:p>
        </p:txBody>
      </p:sp>
      <p:sp>
        <p:nvSpPr>
          <p:cNvPr id="6" name="Text 2"/>
          <p:cNvSpPr/>
          <p:nvPr/>
        </p:nvSpPr>
        <p:spPr>
          <a:xfrm>
            <a:off x="864037" y="4772025"/>
            <a:ext cx="7415927" cy="1185148"/>
          </a:xfrm>
          <a:prstGeom prst="rect">
            <a:avLst/>
          </a:prstGeom>
          <a:noFill/>
          <a:ln/>
        </p:spPr>
        <p:txBody>
          <a:bodyPr wrap="square" rtlCol="0" anchor="t"/>
          <a:lstStyle/>
          <a:p>
            <a:pPr marL="0" indent="0">
              <a:lnSpc>
                <a:spcPts val="3110"/>
              </a:lnSpc>
              <a:buNone/>
            </a:pPr>
            <a:r>
              <a:rPr lang="en-US" sz="1944" dirty="0">
                <a:solidFill>
                  <a:srgbClr val="E5E0DF"/>
                </a:solidFill>
                <a:latin typeface="Barlow" pitchFamily="34" charset="0"/>
                <a:ea typeface="Barlow" pitchFamily="34" charset="-122"/>
                <a:cs typeface="Barlow" pitchFamily="34" charset="-120"/>
              </a:rPr>
              <a:t>The field of deep learning is rapidly advancing, powered by innovative architectures and powerful models. These models are revolutionizing how we interact with data and solve problems.</a:t>
            </a:r>
            <a:endParaRPr lang="en-US" sz="1944" dirty="0"/>
          </a:p>
        </p:txBody>
      </p:sp>
      <p:sp>
        <p:nvSpPr>
          <p:cNvPr id="9" name="Text 4"/>
          <p:cNvSpPr/>
          <p:nvPr/>
        </p:nvSpPr>
        <p:spPr>
          <a:xfrm>
            <a:off x="1382316" y="6234827"/>
            <a:ext cx="2729984" cy="431959"/>
          </a:xfrm>
          <a:prstGeom prst="rect">
            <a:avLst/>
          </a:prstGeom>
          <a:noFill/>
          <a:ln/>
        </p:spPr>
        <p:txBody>
          <a:bodyPr wrap="none" rtlCol="0" anchor="t"/>
          <a:lstStyle/>
          <a:p>
            <a:pPr marL="0" indent="0" algn="l">
              <a:lnSpc>
                <a:spcPts val="3402"/>
              </a:lnSpc>
              <a:buNone/>
            </a:pPr>
            <a:endParaRPr lang="en-US" sz="243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TotalTime>
  <Words>1565</Words>
  <Application>Microsoft Office PowerPoint</Application>
  <PresentationFormat>Custom</PresentationFormat>
  <Paragraphs>153</Paragraphs>
  <Slides>13</Slides>
  <Notes>13</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13</vt:i4>
      </vt:variant>
    </vt:vector>
  </HeadingPairs>
  <TitlesOfParts>
    <vt:vector size="16" baseType="lpstr">
      <vt:lpstr>Arial</vt:lpstr>
      <vt:lpstr>Barlow</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L1F21BSCS0781 - HAFIZ MUHAMMAD SHAWAL NADEEM</cp:lastModifiedBy>
  <cp:revision>2</cp:revision>
  <dcterms:created xsi:type="dcterms:W3CDTF">2024-07-27T14:37:27Z</dcterms:created>
  <dcterms:modified xsi:type="dcterms:W3CDTF">2024-07-27T14:59:15Z</dcterms:modified>
</cp:coreProperties>
</file>